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8"/>
  </p:notesMasterIdLst>
  <p:handoutMasterIdLst>
    <p:handoutMasterId r:id="rId19"/>
  </p:handoutMasterIdLst>
  <p:sldIdLst>
    <p:sldId id="265" r:id="rId2"/>
    <p:sldId id="371" r:id="rId3"/>
    <p:sldId id="369" r:id="rId4"/>
    <p:sldId id="338" r:id="rId5"/>
    <p:sldId id="364" r:id="rId6"/>
    <p:sldId id="357" r:id="rId7"/>
    <p:sldId id="356" r:id="rId8"/>
    <p:sldId id="358" r:id="rId9"/>
    <p:sldId id="323" r:id="rId10"/>
    <p:sldId id="322" r:id="rId11"/>
    <p:sldId id="321" r:id="rId12"/>
    <p:sldId id="367" r:id="rId13"/>
    <p:sldId id="273" r:id="rId14"/>
    <p:sldId id="365" r:id="rId15"/>
    <p:sldId id="366" r:id="rId16"/>
    <p:sldId id="368" r:id="rId17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3950" autoAdjust="0"/>
  </p:normalViewPr>
  <p:slideViewPr>
    <p:cSldViewPr>
      <p:cViewPr varScale="1">
        <p:scale>
          <a:sx n="142" d="100"/>
          <a:sy n="142" d="100"/>
        </p:scale>
        <p:origin x="672" y="102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224A6C-9C19-49D6-A16B-9612549FC4D2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548C-EE7E-4F14-8361-09A7CEB8BE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3227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230A1C-F747-435C-8BA4-3034D9BCD1DD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AA257-0A1F-466B-86F1-6BACF27753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930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AA257-0A1F-466B-86F1-6BACF27753F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363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725987"/>
            <a:ext cx="5486400" cy="4475162"/>
          </a:xfrm>
          <a:prstGeom prst="rect">
            <a:avLst/>
          </a:prstGeom>
        </p:spPr>
        <p:txBody>
          <a:bodyPr spcFirstLastPara="1" wrap="square" lIns="91850" tIns="45925" rIns="91850" bIns="459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/>
              <a:t>Необходимо обратить внимание на отражение в ООП новых образовательных результатов (а  в рабочие программы, соответственно, тем и разделов), достижение которых поддерживается полученным оборудованием. </a:t>
            </a:r>
            <a:endParaRPr sz="1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/>
              <a:t>Технологическое образование является в настоящий момент необходимым компонентом общего образования, предоставляя обучающимся возможность применять на практике знания основ наук, осваивать общие принципы и конкретные навыки преобразующей деятельности человека, различные формы информационной и материальной культуры, а также создания новых продуктов и услуг. Как мы видим, наполнение предметных областей «Технология», «Информатика и ИКТ» теперь значительно шире, нежели 2-3 года назад. Соответственно, должны меняться технологии обучения и содержание.</a:t>
            </a:r>
            <a:endParaRPr sz="1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/>
              <a:t>Ведущей образовательной технологией должна стать проектная деятельность, позволяющая ребенку научиться работать в условиях ограниченного времени, поучаствовать в создании конкретного результата.  </a:t>
            </a:r>
            <a:endParaRPr sz="1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/>
              <a:t>В содержании образования следует включать изучение элементов как традиционных, так и наиболее перспективных технологических направлений, включая обозначенные в НТИ, и соответствующих стандартам Ворлдскиллс.</a:t>
            </a:r>
            <a:endParaRPr sz="1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/>
              <a:t>С этой целью кейсы, предоставленные педагогам в рамках ПК, могут быть использованы также учителями других предметов. Например, раздел «Геоинформационные технологии» может быть отражен в курсе географии (результат - развитие картографической грамотности), Информатика и ИКТ (результат - умение работать в Веб-ГИС. Умение работать с векторными данными. Умение использовать базовые принципы дизайн-мышления), Технология (результат - умение работать с проекциями)</a:t>
            </a:r>
            <a:endParaRPr sz="1400"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5888" y="746125"/>
            <a:ext cx="6627812" cy="3729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1608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0EB3AA-3B21-4850-B297-43B4CC6B47B7}" type="slidenum">
              <a: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7039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7C1EE5-1612-4076-A90D-07F4C1F80C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B907E7-AB9A-4FED-AE36-321CD1F75F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8A8346-4638-4AFD-93D6-270F53375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1100B3-ED1F-4656-9978-60C35A645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4835C5-AED7-41F0-BDD5-82B76DC3E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474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4BEDF9-8304-41E8-BDFB-8075C73EF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E27EF5-1746-451C-A9F0-7BA7C4745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16C1E1-F2FD-4443-B494-3AC9A7FE0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F84128-9B1F-4D9F-BB43-1333E3895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02B683-97EC-451A-AD6E-D0934F6B9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817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72A8A3-BBAD-484D-BCC6-5ED949FB4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9B1A36-07D3-426A-BDBD-4593AEE49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0807D0-A386-4559-8DB5-1161486D8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3FBFD7-DBD6-4B03-B32C-E9CCD5E2D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AC76D2-B77C-40AF-9A1F-4BA84BC2C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310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CC4698-7F18-4752-8333-DD8BE761B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ACE544-EA9F-41D1-B3BC-01CB5BD797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42CB13-B35E-48F3-A14D-3F603BBA3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CC607A-7784-4392-BEEB-46BAF7CFB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C4507A-5ECD-4894-8C0B-B7E9834AE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A847852-2CF9-48E3-88F8-3476E9545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549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8142E0-CCA7-4E81-93A2-F8F103CED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68EEC3-3744-4866-B801-AE53C3BA45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008EE7C-52C6-49CB-BF57-E9EC4B458F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D0AAA52-D21E-4428-BD6F-12DB60E176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F34ADEC-9EF8-4865-A66B-7377474B65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F44C84A-0664-43E1-8987-36194CF6A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D0E1A25-6DA8-4EAD-BAFF-3255C3A1A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764C52B-BCAA-426F-A012-38381DB3A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894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CA205B-7B48-4F2B-B385-EA1503832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9DFA249-D557-4371-82D3-8E1E40ABF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E062013-7D8D-4D03-9B57-C7A523F21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3FB9FF4-3BCC-4127-AC04-F34372645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884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2B9B8F8-00A1-4052-B131-E800D785D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26105AE-F90B-4114-98B3-A148F57DD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6F39D13-3214-45A3-8AA2-53334AF2F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441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BB4B5E-0B20-4E0A-97BA-FA1A650BD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367CF3-EC55-4D58-B58A-F46EB59A3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00B41F6-3459-40E4-8AA5-2325F80A4B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F025F53-117E-4D59-B35F-2B127E84A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0AA751-1FC4-40ED-A048-20EE93A99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F9A00D-7A3E-4194-AA63-F64FACF29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460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369BB8-1A30-44BD-AE54-206C1CC38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669D67B-2C8A-4EAC-AD37-825794A1F0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460A91B-D4EA-4C2B-9EF6-1A145AADF5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4F3FDE-A0BC-415A-BA17-AE4B89B4D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7CFA619-BD20-43CF-B5DF-A79BC765C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7C77FD1-1C49-4FCD-AAE2-F752FC07E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462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AE20FF-5A9A-4AA3-AFD1-D859321A3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5DF1755-2F8E-479E-8E00-C756C89F8B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4D2370-BEE4-4567-8AD3-199DDE2AB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399257-F223-4A56-8E2D-8C1D1239A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E6F246-32E7-43F9-B993-6D4872CC6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630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9FF317B-70F3-459A-9D2D-3C4E3A5336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74DD8A9-D7D7-492B-8325-4485B67AFA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36F9D0-C0D8-48F4-BA49-441AE984C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E05F09-7409-4328-AFA0-E5249B4A1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410481-9092-457C-AC79-C63D8141C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463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0" y="12584"/>
            <a:ext cx="9144000" cy="80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0" b="1" i="0" u="none" strike="noStrike" cap="none">
                <a:solidFill>
                  <a:srgbClr val="16164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45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42900" marR="0" lvl="0" indent="-171450" algn="l" rtl="0">
              <a:spcBef>
                <a:spcPts val="300"/>
              </a:spcBef>
              <a:spcAft>
                <a:spcPts val="0"/>
              </a:spcAft>
              <a:buClr>
                <a:srgbClr val="161645"/>
              </a:buClr>
              <a:buSzPts val="2000"/>
              <a:buFont typeface="Arial"/>
              <a:buNone/>
              <a:defRPr sz="1500" b="0" i="0" u="none" strike="noStrike" cap="none">
                <a:solidFill>
                  <a:srgbClr val="16164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800" marR="0" lvl="1" indent="-30480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700" marR="0" lvl="2" indent="-2857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-2667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500" marR="0" lvl="4" indent="-2667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400" marR="0" lvl="5" indent="-2667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300" marR="0" lvl="6" indent="-2667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200" marR="0" lvl="7" indent="-2667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6100" marR="0" lvl="8" indent="-2667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body" idx="2"/>
          </p:nvPr>
        </p:nvSpPr>
        <p:spPr>
          <a:xfrm>
            <a:off x="467544" y="1707654"/>
            <a:ext cx="82296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000" tIns="45700" rIns="91425" bIns="45700" anchor="t" anchorCtr="0">
            <a:noAutofit/>
          </a:bodyPr>
          <a:lstStyle>
            <a:lvl1pPr marL="342900" marR="0" lvl="0" indent="-171450" algn="l" rtl="0">
              <a:spcBef>
                <a:spcPts val="210"/>
              </a:spcBef>
              <a:spcAft>
                <a:spcPts val="0"/>
              </a:spcAft>
              <a:buClr>
                <a:srgbClr val="161645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16164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800" marR="0" lvl="1" indent="-30480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700" marR="0" lvl="2" indent="-2857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-2667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500" marR="0" lvl="4" indent="-2667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400" marR="0" lvl="5" indent="-2667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300" marR="0" lvl="6" indent="-2667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200" marR="0" lvl="7" indent="-2667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6100" marR="0" lvl="8" indent="-2667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0675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DB90E7-08EC-4F23-9C53-04A7F12D0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CCEB3F-F833-4804-85A2-7783DBC35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27EA89-4A91-47D6-8C04-73A112F40E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0758B9-232B-43A0-91F1-EAEA57AE99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529A82-A9B8-4797-9A9A-F39B6212C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800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edu.gov.ru/document/629d57d81e7ee12ca5c11a96f3aeae16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docviewer.yandex.ru/view/0/?*=JHa5BQMPJZQoRzzfpeTwjOUd9bx7InVybCI6InlhLWRpc2stcHVibGljOi8vYk44aTVzUkFIMjQ3U1l3cjg5b3U5M25YRWtZSnpKakRLZW5JSXVqQ0UrU2krcHA1RjJyUlA2MU5hdjRFOVJYVHEvSjZicG1SeU9Kb25UM1ZvWG5EYWc9PTov0KLQvtGH0LrQsCDQoNC%2B0YHRgtCwX9C00LjQt9Cw0LnQvSAyMDIxLnppcCIsInRpdGxlIjoi0KLQvtGH0LrQsCDQoNC%2B0YHRgtCwX9C00LjQt9Cw0LnQvSAyMDIxLnppcCIsIm5vaWZyYW1lIjpmYWxzZSwidWlkIjoiMCIsInRzIjoxNjEzMzAxMDgzOTM1LCJ5dSI6Ijc3NTQ2NTcwMDE2MTA4OTc5MjgifQ%3D%3D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viewer.yandex.ru/view/0/?*=JHa5BQMPJZQoRzzfpeTwjOUd9bx7InVybCI6InlhLWRpc2stcHVibGljOi8vYk44aTVzUkFIMjQ3U1l3cjg5b3U5M25YRWtZSnpKakRLZW5JSXVqQ0UrU2krcHA1RjJyUlA2MU5hdjRFOVJYVHEvSjZicG1SeU9Kb25UM1ZvWG5EYWc9PTov0KLQvtGH0LrQsCDQoNC%2B0YHRgtCwX9C00LjQt9Cw0LnQvSAyMDIxLnppcCIsInRpdGxlIjoi0KLQvtGH0LrQsCDQoNC%2B0YHRgtCwX9C00LjQt9Cw0LnQvSAyMDIxLnppcCIsIm5vaWZyYW1lIjpmYWxzZSwidWlkIjoiMCIsInRzIjoxNjEzMzAxMDgzOTM1LCJ5dSI6Ijc3NTQ2NTcwMDE2MTA4OTc5MjgifQ%3D%3D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563638"/>
            <a:ext cx="8496944" cy="2656941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Актуальные вопросы </a:t>
            </a:r>
            <a:r>
              <a:rPr lang="ru-RU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подготовки к </a:t>
            </a:r>
            <a:r>
              <a:rPr lang="ru-RU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открытию </a:t>
            </a:r>
            <a:r>
              <a:rPr lang="ru-RU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Центров естественнонаучной </a:t>
            </a:r>
            <a:br>
              <a:rPr lang="ru-RU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технологической </a:t>
            </a:r>
            <a:br>
              <a:rPr lang="ru-RU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направленностей </a:t>
            </a:r>
            <a:r>
              <a:rPr lang="ru-RU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«Точка роста» в 2021 </a:t>
            </a:r>
            <a:r>
              <a:rPr lang="ru-RU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  <a:endParaRPr lang="ru-RU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12360" y="4651707"/>
            <a:ext cx="1152128" cy="324036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ru-RU" dirty="0"/>
              <a:t>17.02.2021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723601" y="10920"/>
            <a:ext cx="5832648" cy="50405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dirty="0"/>
          </a:p>
          <a:p>
            <a:r>
              <a:rPr lang="ru-RU" sz="1600" dirty="0"/>
              <a:t> </a:t>
            </a:r>
            <a:r>
              <a:rPr lang="ru-RU" sz="1600" dirty="0">
                <a:solidFill>
                  <a:srgbClr val="0000FF"/>
                </a:solidFill>
              </a:rPr>
              <a:t>Министерство образования и науки Самарской области </a:t>
            </a:r>
            <a:endParaRPr lang="ru-RU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Группа 9"/>
          <p:cNvGrpSpPr>
            <a:grpSpLocks/>
          </p:cNvGrpSpPr>
          <p:nvPr/>
        </p:nvGrpSpPr>
        <p:grpSpPr bwMode="auto">
          <a:xfrm>
            <a:off x="-28620" y="-14490"/>
            <a:ext cx="2749154" cy="1513474"/>
            <a:chOff x="143554" y="-114709"/>
            <a:chExt cx="3664921" cy="2016658"/>
          </a:xfrm>
        </p:grpSpPr>
        <p:pic>
          <p:nvPicPr>
            <p:cNvPr id="6" name="Picture 2" descr="C:\Users\MalenkovaEV.EDU1\Desktop\Картинки\flag_rossiya_simvolika_lenty_trikolor_99276_2560x1600.jpg"/>
            <p:cNvPicPr>
              <a:picLocks noChangeAspect="1" noChangeArrowheads="1"/>
            </p:cNvPicPr>
            <p:nvPr/>
          </p:nvPicPr>
          <p:blipFill>
            <a:blip r:embed="rId3" cstate="print"/>
            <a:srcRect l="25054" b="11670"/>
            <a:stretch>
              <a:fillRect/>
            </a:stretch>
          </p:blipFill>
          <p:spPr bwMode="auto">
            <a:xfrm rot="10800000">
              <a:off x="143554" y="416691"/>
              <a:ext cx="3206805" cy="148525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" name="Рисунок 17" descr="Samarskaya_oblast_gerb_h8nqy4tcmxozhyoh4wh5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9785" y="-114709"/>
              <a:ext cx="2748690" cy="1863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 txBox="1"/>
          <p:nvPr/>
        </p:nvSpPr>
        <p:spPr>
          <a:xfrm>
            <a:off x="873787" y="51470"/>
            <a:ext cx="7560840" cy="411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rgbClr val="000099"/>
              </a:buClr>
              <a:buSzPts val="2400"/>
            </a:pPr>
            <a:r>
              <a:rPr lang="en-US" b="1" dirty="0" err="1">
                <a:solidFill>
                  <a:srgbClr val="00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Показатели</a:t>
            </a:r>
            <a:r>
              <a:rPr lang="en-US" b="1" dirty="0">
                <a:solidFill>
                  <a:srgbClr val="00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dirty="0" err="1">
                <a:solidFill>
                  <a:srgbClr val="00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реализации</a:t>
            </a:r>
            <a:r>
              <a:rPr lang="en-US" b="1" dirty="0">
                <a:solidFill>
                  <a:srgbClr val="00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НП «</a:t>
            </a:r>
            <a:r>
              <a:rPr lang="en-US" b="1" dirty="0" err="1" smtClean="0">
                <a:solidFill>
                  <a:srgbClr val="00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Образование</a:t>
            </a:r>
            <a:r>
              <a:rPr lang="en-US" b="1" dirty="0" smtClean="0">
                <a:solidFill>
                  <a:srgbClr val="00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r>
              <a:rPr lang="ru-RU" b="1" dirty="0">
                <a:solidFill>
                  <a:srgbClr val="00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i="1" dirty="0" smtClean="0">
                <a:solidFill>
                  <a:srgbClr val="00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РП </a:t>
            </a:r>
            <a:r>
              <a:rPr lang="en-US" b="1" i="1" dirty="0">
                <a:solidFill>
                  <a:srgbClr val="00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en-US" b="1" i="1" dirty="0" err="1">
                <a:solidFill>
                  <a:srgbClr val="00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Современная</a:t>
            </a:r>
            <a:r>
              <a:rPr lang="en-US" b="1" i="1" dirty="0">
                <a:solidFill>
                  <a:srgbClr val="00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b="1" i="1" dirty="0" err="1">
                <a:solidFill>
                  <a:srgbClr val="00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школа</a:t>
            </a:r>
            <a:r>
              <a:rPr lang="en-US" b="1" i="1" dirty="0">
                <a:solidFill>
                  <a:srgbClr val="00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sz="1350" dirty="0"/>
          </a:p>
        </p:txBody>
      </p:sp>
      <p:graphicFrame>
        <p:nvGraphicFramePr>
          <p:cNvPr id="107" name="Google Shape;107;p4"/>
          <p:cNvGraphicFramePr/>
          <p:nvPr>
            <p:extLst>
              <p:ext uri="{D42A27DB-BD31-4B8C-83A1-F6EECF244321}">
                <p14:modId xmlns:p14="http://schemas.microsoft.com/office/powerpoint/2010/main" val="1067187396"/>
              </p:ext>
            </p:extLst>
          </p:nvPr>
        </p:nvGraphicFramePr>
        <p:xfrm>
          <a:off x="251520" y="555526"/>
          <a:ext cx="8805374" cy="446366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01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7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7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77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77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77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0549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05673"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100" b="1" i="0" u="none" strike="noStrike" cap="none" dirty="0" err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Показатели</a:t>
                      </a:r>
                      <a:endParaRPr sz="1000" dirty="0"/>
                    </a:p>
                  </a:txBody>
                  <a:tcPr marL="68588" marR="68588" marT="34256" marB="34256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900" b="1" i="0" u="none" strike="noStrike" cap="none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r>
                        <a:rPr lang="en-US" sz="9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 sz="1000" dirty="0"/>
                    </a:p>
                  </a:txBody>
                  <a:tcPr marL="68588" marR="68588" marT="34256" marB="34256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900" b="1" i="0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</a:t>
                      </a:r>
                      <a:r>
                        <a:rPr lang="en-US" sz="9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r>
                        <a:rPr lang="en-US" sz="900" b="1" i="0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(план)</a:t>
                      </a:r>
                      <a:endParaRPr sz="1000"/>
                    </a:p>
                  </a:txBody>
                  <a:tcPr marL="68588" marR="68588" marT="34256" marB="34256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900" b="1" i="0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2024 (план)</a:t>
                      </a:r>
                      <a:endParaRPr sz="1000"/>
                    </a:p>
                  </a:txBody>
                  <a:tcPr marL="68588" marR="68588" marT="34256" marB="34256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Содержательные </a:t>
                      </a:r>
                      <a:endParaRPr sz="100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изменения в 2020</a:t>
                      </a:r>
                      <a:r>
                        <a:rPr lang="en-US" sz="14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-2021</a:t>
                      </a:r>
                      <a:r>
                        <a:rPr lang="en-US" sz="1400" b="1" i="0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год</a:t>
                      </a:r>
                      <a:r>
                        <a:rPr lang="en-US" sz="14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ах</a:t>
                      </a:r>
                      <a:endParaRPr sz="1000"/>
                    </a:p>
                  </a:txBody>
                  <a:tcPr marL="68588" marR="68588" marT="34256" marB="34256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9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900" b="1" i="0" u="none" strike="noStrike" cap="none" dirty="0" err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План</a:t>
                      </a:r>
                      <a:endParaRPr sz="1000" dirty="0"/>
                    </a:p>
                  </a:txBody>
                  <a:tcPr marL="68588" marR="68588" marT="34256" marB="34256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900" b="1" i="0" u="none" strike="noStrike" cap="non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Факт</a:t>
                      </a:r>
                      <a:endParaRPr sz="1000"/>
                    </a:p>
                  </a:txBody>
                  <a:tcPr marL="68588" marR="68588" marT="34256" marB="34256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900" b="1" i="0" u="none" strike="noStrike" cap="none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% </a:t>
                      </a:r>
                      <a:r>
                        <a:rPr lang="en-US" sz="900" b="1" dirty="0" err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</a:t>
                      </a:r>
                      <a:r>
                        <a:rPr lang="en-US" sz="900" b="1" i="0" u="none" strike="noStrike" cap="none" dirty="0" err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ости</a:t>
                      </a:r>
                      <a:r>
                        <a:rPr lang="en-US" sz="900" b="1" i="0" u="none" strike="noStrike" cap="none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900" b="1" i="0" u="none" strike="noStrike" cap="none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900" b="1" i="0" u="none" strike="noStrike" cap="none" dirty="0" err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жения</a:t>
                      </a:r>
                      <a:endParaRPr sz="1000" dirty="0"/>
                    </a:p>
                  </a:txBody>
                  <a:tcPr marL="68588" marR="68588" marT="34256" marB="34256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884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300"/>
                        <a:buFont typeface="Times New Roman"/>
                        <a:buNone/>
                      </a:pPr>
                      <a:r>
                        <a:rPr lang="en-US" sz="1000" b="1" i="0" u="none" strike="noStrike" cap="none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Число</a:t>
                      </a:r>
                      <a:r>
                        <a:rPr lang="en-US" sz="1000" b="1" i="0" u="none" strike="noStrike" cap="none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0" u="none" strike="noStrike" cap="none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общеобразовательных</a:t>
                      </a:r>
                      <a:r>
                        <a:rPr lang="en-US" sz="1000" b="1" i="0" u="none" strike="noStrike" cap="none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0" u="none" strike="noStrike" cap="none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организаций</a:t>
                      </a:r>
                      <a:r>
                        <a:rPr lang="en-US" sz="1000" b="1" i="0" u="none" strike="noStrike" cap="none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 </a:t>
                      </a:r>
                      <a:r>
                        <a:rPr lang="en-US" sz="1000" b="1" i="0" u="none" strike="noStrike" cap="none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расположенных</a:t>
                      </a:r>
                      <a:r>
                        <a:rPr lang="en-US" sz="1000" b="1" i="0" u="none" strike="noStrike" cap="none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в </a:t>
                      </a:r>
                      <a:r>
                        <a:rPr lang="en-US" sz="1000" b="1" i="0" u="none" strike="noStrike" cap="none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сельской</a:t>
                      </a:r>
                      <a:r>
                        <a:rPr lang="en-US" sz="1000" b="1" i="0" u="none" strike="noStrike" cap="none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0" u="none" strike="noStrike" cap="none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местности</a:t>
                      </a:r>
                      <a:r>
                        <a:rPr lang="en-US" sz="1000" b="1" i="0" u="none" strike="noStrike" cap="none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и </a:t>
                      </a:r>
                      <a:r>
                        <a:rPr lang="en-US" sz="1000" b="1" i="0" u="none" strike="noStrike" cap="none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малых</a:t>
                      </a:r>
                      <a:r>
                        <a:rPr lang="en-US" sz="1000" b="1" i="0" u="none" strike="noStrike" cap="none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0" u="none" strike="noStrike" cap="none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городах</a:t>
                      </a:r>
                      <a:r>
                        <a:rPr lang="en-US" sz="1000" b="1" i="0" u="none" strike="noStrike" cap="none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 </a:t>
                      </a:r>
                      <a:r>
                        <a:rPr lang="en-US" sz="1000" b="1" i="0" u="none" strike="noStrike" cap="none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обновивших</a:t>
                      </a:r>
                      <a:r>
                        <a:rPr lang="en-US" sz="10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0" u="none" strike="noStrike" cap="none" dirty="0" err="1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материально-техническую</a:t>
                      </a:r>
                      <a:r>
                        <a:rPr lang="en-US" sz="1000" b="1" i="0" u="none" strike="noStrike" cap="none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0" u="none" strike="noStrike" cap="none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базу</a:t>
                      </a:r>
                      <a:r>
                        <a:rPr lang="en-US" sz="1000" b="1" i="0" u="none" strike="noStrike" cap="none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0" u="none" strike="noStrike" cap="none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для</a:t>
                      </a:r>
                      <a:r>
                        <a:rPr lang="en-US" sz="1000" b="1" i="0" u="none" strike="noStrike" cap="none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0" u="none" strike="noStrike" cap="none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реализации</a:t>
                      </a:r>
                      <a:r>
                        <a:rPr lang="en-US" sz="1000" b="1" i="0" u="none" strike="noStrike" cap="none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0" u="none" strike="noStrike" cap="none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основных</a:t>
                      </a:r>
                      <a:r>
                        <a:rPr lang="en-US" sz="1000" b="1" i="0" u="none" strike="noStrike" cap="none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и </a:t>
                      </a:r>
                      <a:r>
                        <a:rPr lang="en-US" sz="1000" b="1" i="0" u="none" strike="noStrike" cap="none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дополнительных</a:t>
                      </a:r>
                      <a:r>
                        <a:rPr lang="en-US" sz="1000" b="1" i="0" u="none" strike="noStrike" cap="none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0" u="none" strike="noStrike" cap="none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общеобразовательных</a:t>
                      </a:r>
                      <a:r>
                        <a:rPr lang="en-US" sz="1000" b="1" i="0" u="none" strike="noStrike" cap="none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0" u="none" strike="noStrike" cap="none" dirty="0" err="1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программ</a:t>
                      </a:r>
                      <a:endParaRPr lang="ru-RU" sz="1000" b="1" i="0" u="none" strike="noStrike" cap="none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300"/>
                        <a:buFont typeface="Times New Roman"/>
                        <a:buNone/>
                      </a:pPr>
                      <a:r>
                        <a:rPr lang="en-US" sz="1000" b="1" i="0" u="none" strike="noStrike" cap="none" dirty="0" err="1" smtClean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естественнонаучного</a:t>
                      </a:r>
                      <a:r>
                        <a:rPr lang="en-US" sz="1000" b="1" i="0" u="none" strike="noStrike" cap="none" dirty="0" smtClean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0" u="none" strike="noStrike" cap="none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 </a:t>
                      </a:r>
                      <a:r>
                        <a:rPr lang="en-US" sz="1000" b="1" i="0" u="none" strike="noStrike" cap="none" dirty="0" err="1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гуманитарного</a:t>
                      </a:r>
                      <a:r>
                        <a:rPr lang="en-US" sz="1000" b="1" i="0" u="none" strike="noStrike" cap="none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0" u="none" strike="noStrike" cap="none" dirty="0" err="1" smtClean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профилей</a:t>
                      </a:r>
                      <a:endParaRPr lang="ru-RU" sz="1000" b="1" i="0" u="none" strike="noStrike" cap="none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300"/>
                        <a:buFont typeface="Times New Roman"/>
                        <a:buNone/>
                      </a:pPr>
                      <a:endParaRPr lang="ru-RU" sz="500" b="1" i="0" u="none" dirty="0" smtClean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300"/>
                        <a:buFont typeface="Times New Roman"/>
                        <a:buNone/>
                      </a:pPr>
                      <a:r>
                        <a:rPr lang="en-US" sz="1000" b="1" i="0" u="none" dirty="0" err="1" smtClean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цифрового</a:t>
                      </a:r>
                      <a:r>
                        <a:rPr lang="en-US" sz="1000" b="1" i="0" u="none" dirty="0" smtClean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 </a:t>
                      </a:r>
                      <a:r>
                        <a:rPr lang="en-US" sz="1000" b="1" i="0" u="none" dirty="0" err="1" smtClean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естественнонаучного</a:t>
                      </a:r>
                      <a:r>
                        <a:rPr lang="en-US" sz="1000" b="1" i="0" u="none" dirty="0" smtClean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lang="ru-RU" sz="1000" b="1" i="0" u="none" dirty="0" smtClean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300"/>
                        <a:buFont typeface="Times New Roman"/>
                        <a:buNone/>
                      </a:pPr>
                      <a:r>
                        <a:rPr lang="en-US" sz="1000" b="1" i="0" u="none" dirty="0" smtClean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 </a:t>
                      </a:r>
                      <a:r>
                        <a:rPr lang="en-US" sz="1000" b="1" i="0" u="none" dirty="0" err="1" smtClean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гуманитарного</a:t>
                      </a:r>
                      <a:r>
                        <a:rPr lang="en-US" sz="1000" b="1" i="0" u="none" dirty="0" smtClean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0" u="none" dirty="0" err="1" smtClean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профилей</a:t>
                      </a:r>
                      <a:r>
                        <a:rPr lang="en-US" sz="1000" b="1" i="0" u="none" dirty="0" smtClean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lang="ru-RU" sz="1000" b="1" i="0" u="none" dirty="0" smtClean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300"/>
                        <a:buFont typeface="Times New Roman"/>
                        <a:buNone/>
                        <a:tabLst/>
                        <a:defRPr/>
                      </a:pPr>
                      <a:r>
                        <a:rPr lang="en-US" sz="1000" b="1" i="0" u="none" dirty="0" smtClean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(в «</a:t>
                      </a:r>
                      <a:r>
                        <a:rPr lang="en-US" sz="1000" b="1" i="0" u="none" dirty="0" err="1" smtClean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Точках</a:t>
                      </a:r>
                      <a:r>
                        <a:rPr lang="en-US" sz="1000" b="1" i="0" u="none" dirty="0" smtClean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0" u="none" dirty="0" err="1" smtClean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роста</a:t>
                      </a:r>
                      <a:r>
                        <a:rPr lang="en-US" sz="1000" b="1" i="0" u="none" dirty="0" smtClean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»)</a:t>
                      </a:r>
                      <a:endParaRPr lang="ru-RU" sz="1000" b="1" i="0" u="none" dirty="0" smtClean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300"/>
                        <a:buFont typeface="Times New Roman"/>
                        <a:buNone/>
                        <a:tabLst/>
                        <a:defRPr/>
                      </a:pPr>
                      <a:r>
                        <a:rPr lang="en-US" sz="1000" b="1" i="0" u="none" strike="noStrike" cap="none" dirty="0" err="1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нарастающим</a:t>
                      </a:r>
                      <a:r>
                        <a:rPr lang="en-US" sz="1000" b="1" i="0" u="none" strike="noStrike" cap="none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0" u="none" strike="noStrike" cap="none" dirty="0" err="1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итогом</a:t>
                      </a:r>
                      <a:r>
                        <a:rPr lang="ru-RU" sz="1000" b="1" i="0" u="none" strike="noStrike" cap="none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r>
                        <a:rPr lang="en-US" sz="1000" b="1" i="0" u="none" strike="noStrike" cap="none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1" u="none" strike="noStrike" cap="none" dirty="0" err="1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ед</a:t>
                      </a:r>
                      <a:r>
                        <a:rPr lang="en-US" sz="1000" b="1" i="1" u="none" strike="noStrike" cap="none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lang="ru-RU" sz="1000" b="1" i="1" u="none" strike="noStrike" cap="none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4000" marR="27000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b="1" dirty="0" smtClean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b="1" dirty="0" smtClean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87</a:t>
                      </a:r>
                      <a:endParaRPr sz="10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b="1" dirty="0" smtClean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b="1" dirty="0" smtClean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87</a:t>
                      </a:r>
                      <a:endParaRPr sz="10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b="1" dirty="0" smtClean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b="1" dirty="0" smtClean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</a:t>
                      </a:r>
                      <a:r>
                        <a:rPr lang="en-US" sz="1000" b="1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%</a:t>
                      </a:r>
                      <a:endParaRPr sz="10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64</a:t>
                      </a:r>
                      <a:endParaRPr sz="10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smtClean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smtClean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smtClean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smtClean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smtClean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smtClean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000" smtClean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190</a:t>
                      </a:r>
                      <a:endParaRPr sz="10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Задача «Точек роста»-2021.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К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оррекция рабочих программ по: </a:t>
                      </a:r>
                    </a:p>
                    <a:p>
                      <a:pPr marL="179388" marR="0" lvl="0" indent="-17938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Symbol" panose="05050102010706020507" pitchFamily="18" charset="2"/>
                        <a:buChar char=""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физике, химии, биологии в части практических занятий </a:t>
                      </a:r>
                      <a:r>
                        <a:rPr lang="ru-RU" sz="1000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(их увеличение и использование реальных и цифровых лабораторий);</a:t>
                      </a:r>
                    </a:p>
                    <a:p>
                      <a:pPr marL="179388" marR="0" lvl="0" indent="-17938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Symbol" panose="05050102010706020507" pitchFamily="18" charset="2"/>
                        <a:buChar char=""/>
                        <a:tabLst/>
                        <a:defRPr/>
                      </a:pP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технологии</a:t>
                      </a:r>
                      <a:r>
                        <a:rPr lang="ru-RU" sz="1000" b="0" i="0" u="none" strike="noStrike" cap="none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, информатике в части использования наборов по </a:t>
                      </a:r>
                      <a:r>
                        <a:rPr lang="ru-RU" sz="1000" b="0" i="0" u="none" strike="noStrike" cap="none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механике, </a:t>
                      </a:r>
                      <a:r>
                        <a:rPr lang="ru-RU" sz="1000" b="0" i="0" u="none" strike="noStrike" cap="none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мехатронике</a:t>
                      </a:r>
                      <a:r>
                        <a:rPr lang="ru-RU" sz="1000" b="0" i="0" u="none" strike="noStrike" cap="none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 и робототехнике.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endParaRPr lang="ru-RU" sz="800" b="0" i="0" u="none" strike="noStrike" cap="none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Arial"/>
                      </a:endParaRPr>
                    </a:p>
                    <a:p>
                      <a:pPr marL="0" indent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 smtClean="0">
                          <a:solidFill>
                            <a:srgbClr val="0000FF"/>
                          </a:solidFill>
                        </a:rPr>
                        <a:t>Функциональные зоны в школе: </a:t>
                      </a:r>
                    </a:p>
                    <a:p>
                      <a:pPr marL="180975" indent="-180975">
                        <a:buAutoNum type="arabicPeriod"/>
                      </a:pPr>
                      <a:r>
                        <a:rPr lang="ru-RU" sz="1400" b="1" dirty="0" smtClean="0">
                          <a:solidFill>
                            <a:srgbClr val="0000FF"/>
                          </a:solidFill>
                        </a:rPr>
                        <a:t>на базе предметных кабинетов (физики, химии, биологии) или на базе общего кабинета-лаборатории и лаборантской (исходя из инфраструктурных возможностей школы, от 1 до 3 помещений), в случае отсутствия предметных кабинетов (физики, химии, биологии);</a:t>
                      </a:r>
                    </a:p>
                    <a:p>
                      <a:pPr marL="180975" indent="-180975">
                        <a:buAutoNum type="arabicPeriod"/>
                      </a:pPr>
                      <a:r>
                        <a:rPr lang="ru-RU" sz="1400" b="1" dirty="0" smtClean="0">
                          <a:solidFill>
                            <a:srgbClr val="0000FF"/>
                          </a:solidFill>
                        </a:rPr>
                        <a:t>на базе кабинетов технологии и (или) информатики (исходя из инфраструктурных возможностей школы, от 1 до 2 помещений).</a:t>
                      </a:r>
                    </a:p>
                    <a:p>
                      <a:pPr marL="180975" indent="-180975">
                        <a:buAutoNum type="arabicPeriod"/>
                      </a:pPr>
                      <a:endParaRPr lang="ru-RU" sz="800" b="1" dirty="0" smtClean="0">
                        <a:solidFill>
                          <a:srgbClr val="0000FF"/>
                        </a:solidFill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hlinkClick r:id="rId3"/>
                        </a:rPr>
                        <a:t>Методические рекомендации по созданию Центров утверждены</a:t>
                      </a:r>
                      <a:r>
                        <a:rPr lang="ru-RU" sz="1200" b="1" baseline="0" dirty="0" smtClean="0">
                          <a:solidFill>
                            <a:srgbClr val="FF0000"/>
                          </a:solidFill>
                          <a:hlinkClick r:id="rId3"/>
                        </a:rPr>
                        <a:t> р</a:t>
                      </a:r>
                      <a:r>
                        <a:rPr lang="ru-RU" sz="1200" b="1" dirty="0" smtClean="0">
                          <a:solidFill>
                            <a:srgbClr val="FF0000"/>
                          </a:solidFill>
                          <a:hlinkClick r:id="rId3"/>
                        </a:rPr>
                        <a:t>аспоряжением Министерства просвещения РФ от 12.01.2021 № Р-6</a:t>
                      </a:r>
                      <a:endParaRPr lang="ru-RU" sz="12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352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300"/>
                        <a:buFont typeface="Times New Roman"/>
                        <a:buNone/>
                      </a:pPr>
                      <a:r>
                        <a:rPr lang="en-US" sz="1000" b="1" i="0" u="none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Численность</a:t>
                      </a:r>
                      <a:r>
                        <a:rPr lang="en-US" sz="1000" b="1" i="0" u="none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0" u="none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обучающихся</a:t>
                      </a:r>
                      <a:r>
                        <a:rPr lang="en-US" sz="1000" b="1" i="0" u="none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 </a:t>
                      </a:r>
                      <a:r>
                        <a:rPr lang="en-US" sz="1000" b="1" i="0" u="none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охваченных</a:t>
                      </a:r>
                      <a:r>
                        <a:rPr lang="en-US" sz="1000" b="1" i="0" u="none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0" u="none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основными</a:t>
                      </a:r>
                      <a:r>
                        <a:rPr lang="en-US" sz="1000" b="1" i="0" u="none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и </a:t>
                      </a:r>
                      <a:r>
                        <a:rPr lang="en-US" sz="1000" b="1" i="0" u="none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дополнительными</a:t>
                      </a:r>
                      <a:r>
                        <a:rPr lang="en-US" sz="1000" b="1" i="0" u="none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0" u="none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общеобразовательными</a:t>
                      </a:r>
                      <a:r>
                        <a:rPr lang="en-US" sz="1000" b="1" i="0" u="none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0" u="none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программами</a:t>
                      </a:r>
                      <a:r>
                        <a:rPr lang="en-US" sz="1000" b="1" i="0" u="none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0" u="none" dirty="0" err="1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цифрового</a:t>
                      </a:r>
                      <a:r>
                        <a:rPr lang="en-US" sz="1000" b="1" i="0" u="none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 </a:t>
                      </a:r>
                      <a:r>
                        <a:rPr lang="en-US" sz="1000" b="1" i="0" u="none" dirty="0" err="1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естественнонаучного</a:t>
                      </a:r>
                      <a:r>
                        <a:rPr lang="en-US" sz="1000" b="1" i="0" u="none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и </a:t>
                      </a:r>
                      <a:r>
                        <a:rPr lang="en-US" sz="1000" b="1" i="0" u="none" dirty="0" err="1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гуманитарного</a:t>
                      </a:r>
                      <a:r>
                        <a:rPr lang="en-US" sz="1000" b="1" i="0" u="none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0" u="none" dirty="0" err="1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профилей</a:t>
                      </a:r>
                      <a:r>
                        <a:rPr lang="en-US" sz="1000" b="1" i="0" u="none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lang="ru-RU" sz="1000" b="1" i="0" u="none" dirty="0" smtClean="0">
                        <a:solidFill>
                          <a:srgbClr val="002060"/>
                        </a:solidFill>
                        <a:highlight>
                          <a:srgbClr val="FFFF00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300"/>
                        <a:buFont typeface="Times New Roman"/>
                        <a:buNone/>
                      </a:pPr>
                      <a:r>
                        <a:rPr lang="en-US" sz="1000" b="1" i="0" u="none" dirty="0" smtClean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</a:t>
                      </a:r>
                      <a:r>
                        <a:rPr lang="en-US" sz="1000" b="1" i="0" u="none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 «</a:t>
                      </a:r>
                      <a:r>
                        <a:rPr lang="en-US" sz="1000" b="1" i="0" u="none" dirty="0" err="1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Точках</a:t>
                      </a:r>
                      <a:r>
                        <a:rPr lang="en-US" sz="1000" b="1" i="0" u="none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0" u="none" dirty="0" err="1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роста</a:t>
                      </a:r>
                      <a:r>
                        <a:rPr lang="en-US" sz="1000" b="1" i="0" u="none" dirty="0">
                          <a:solidFill>
                            <a:srgbClr val="002060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»)</a:t>
                      </a:r>
                      <a:r>
                        <a:rPr lang="en-US" sz="1000" b="1" i="0" u="none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 </a:t>
                      </a:r>
                      <a:endParaRPr lang="ru-RU" sz="1000" b="1" i="0" u="none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300"/>
                        <a:buFont typeface="Times New Roman"/>
                        <a:buNone/>
                      </a:pPr>
                      <a:r>
                        <a:rPr lang="en-US" sz="1000" b="1" i="0" u="none" dirty="0" err="1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нарастающим</a:t>
                      </a:r>
                      <a:r>
                        <a:rPr lang="en-US" sz="1000" b="1" i="0" u="none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0" u="none" dirty="0" err="1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итогом</a:t>
                      </a:r>
                      <a:r>
                        <a:rPr lang="ru-RU" sz="1000" b="1" i="0" u="none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r>
                        <a:rPr lang="en-US" sz="1000" b="1" i="0" u="none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000" b="1" i="1" u="none" dirty="0" err="1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тыс</a:t>
                      </a:r>
                      <a:r>
                        <a:rPr lang="en-US" sz="1000" b="1" i="1" u="none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 </a:t>
                      </a:r>
                      <a:r>
                        <a:rPr lang="en-US" sz="1000" b="1" i="1" u="none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чел</a:t>
                      </a:r>
                      <a:r>
                        <a:rPr lang="en-US" sz="1000" b="1" i="1" u="none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000" i="1" dirty="0"/>
                    </a:p>
                  </a:txBody>
                  <a:tcPr marL="54000" marR="27000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</a:t>
                      </a:r>
                      <a:endParaRPr sz="10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42,8</a:t>
                      </a:r>
                      <a:endParaRPr sz="10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142,7%</a:t>
                      </a:r>
                      <a:endParaRPr sz="10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1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ru-RU" sz="1000" b="1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r>
                        <a:rPr lang="en-US" sz="1000" b="1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,5</a:t>
                      </a:r>
                      <a:endParaRPr sz="10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b="1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71</a:t>
                      </a:r>
                      <a:r>
                        <a:rPr lang="en-US" sz="1000" b="1" dirty="0" smtClean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,7</a:t>
                      </a:r>
                      <a:endParaRPr sz="10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2" descr="https://www.myfortcredit.com/wp-content/uploads/2018/05/hands-click-png-icon-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22867">
            <a:off x="8705546" y="4323314"/>
            <a:ext cx="256210" cy="305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05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69BFAB7B-690E-4170-B2EE-FEE46A89108E}"/>
              </a:ext>
            </a:extLst>
          </p:cNvPr>
          <p:cNvSpPr txBox="1">
            <a:spLocks/>
          </p:cNvSpPr>
          <p:nvPr/>
        </p:nvSpPr>
        <p:spPr>
          <a:xfrm>
            <a:off x="274118" y="32515"/>
            <a:ext cx="8663152" cy="484823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>
              <a:lnSpc>
                <a:spcPct val="90000"/>
              </a:lnSpc>
              <a:defRPr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Поставляемое оборудование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в «Точки роста» в 2021 году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Calibri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39131"/>
              </p:ext>
            </p:extLst>
          </p:nvPr>
        </p:nvGraphicFramePr>
        <p:xfrm>
          <a:off x="244796" y="564671"/>
          <a:ext cx="8721796" cy="43154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41707723"/>
                    </a:ext>
                  </a:extLst>
                </a:gridCol>
                <a:gridCol w="4473324">
                  <a:extLst>
                    <a:ext uri="{9D8B030D-6E8A-4147-A177-3AD203B41FA5}">
                      <a16:colId xmlns:a16="http://schemas.microsoft.com/office/drawing/2014/main" val="3478752282"/>
                    </a:ext>
                  </a:extLst>
                </a:gridCol>
              </a:tblGrid>
              <a:tr h="343337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0" cap="all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alibri"/>
                        </a:rPr>
                        <a:t>Профильный комплект </a:t>
                      </a:r>
                      <a:r>
                        <a:rPr lang="ru-RU" sz="1400" b="1" kern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alibri"/>
                        </a:rPr>
                        <a:t>=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u="none" kern="0" cap="all" dirty="0" smtClean="0">
                        <a:solidFill>
                          <a:schemeClr val="accent4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0867305"/>
                  </a:ext>
                </a:extLst>
              </a:tr>
              <a:tr h="34333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kern="0" cap="all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alibri"/>
                        </a:rPr>
                        <a:t>Базовая (обязательная) часть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kern="0" cap="all" dirty="0" smtClean="0"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  <a:sym typeface="Calibri"/>
                        </a:rPr>
                        <a:t>Дополнительное оборудование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6176007"/>
                  </a:ext>
                </a:extLst>
              </a:tr>
              <a:tr h="297509"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1" kern="0" cap="all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alibri"/>
                        </a:rPr>
                        <a:t>Естественнонаучная </a:t>
                      </a:r>
                      <a:r>
                        <a:rPr lang="ru-RU" sz="1350" b="1" kern="0" cap="all" dirty="0" err="1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alibri"/>
                        </a:rPr>
                        <a:t>направлЕННОСТЬ</a:t>
                      </a:r>
                      <a:endParaRPr lang="ru-RU" sz="1350" b="1" kern="0" cap="all" dirty="0" smtClean="0">
                        <a:solidFill>
                          <a:srgbClr val="0000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828594"/>
                  </a:ext>
                </a:extLst>
              </a:tr>
              <a:tr h="90104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Цифровая лаборатория по биологии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</a:t>
                      </a:r>
                      <a:r>
                        <a:rPr lang="ru-RU" sz="14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шт.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Цифровая лаборатория по химии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</a:t>
                      </a:r>
                      <a:r>
                        <a:rPr lang="ru-RU" sz="14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шт.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Цифровая лаборатория по физике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</a:t>
                      </a:r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шт.</a:t>
                      </a:r>
                    </a:p>
                    <a:p>
                      <a:endParaRPr lang="ru-RU" sz="1350" b="1" kern="0" cap="all" dirty="0" smtClean="0">
                        <a:solidFill>
                          <a:srgbClr val="0000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Цифровая лаборатория по физиологии - 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</a:t>
                      </a:r>
                      <a:r>
                        <a:rPr lang="ru-RU" sz="14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шт.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Учебная лаборатория по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нейротехнологии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</a:t>
                      </a:r>
                      <a:r>
                        <a:rPr lang="ru-RU" sz="14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шт.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Цифровой микроскоп - 2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14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шт.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Набор по химии - 2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14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400" b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шт.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97553"/>
                  </a:ext>
                </a:extLst>
              </a:tr>
              <a:tr h="30103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1" kern="0" cap="all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alibri"/>
                        </a:rPr>
                        <a:t>Компьютерное</a:t>
                      </a:r>
                      <a:r>
                        <a:rPr lang="ru-RU" sz="1350" b="1" kern="0" cap="all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350" b="1" kern="0" cap="all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alibri"/>
                        </a:rPr>
                        <a:t>оборудование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1" kern="0" cap="all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alibri"/>
                        </a:rPr>
                        <a:t>Технологическая направленность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1425746"/>
                  </a:ext>
                </a:extLst>
              </a:tr>
              <a:tr h="49900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Ноутбук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</a:t>
                      </a:r>
                      <a:r>
                        <a:rPr lang="ru-RU" sz="14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шт.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fontAlgn="t"/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МФУ (принтер, сканер, копир)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</a:t>
                      </a:r>
                      <a:r>
                        <a:rPr lang="ru-RU" sz="14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шт.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Образовательный набор по механике, </a:t>
                      </a:r>
                      <a:r>
                        <a:rPr lang="ru-RU" sz="1400" b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мехатронике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робототехнике - 1/</a:t>
                      </a:r>
                      <a:r>
                        <a:rPr lang="ru-RU" sz="14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шт.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 fontAlgn="t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Образовательный набор для изучения многокомпонентных робототехнических систем и манипуляционных роботов - 1/</a:t>
                      </a:r>
                      <a:r>
                        <a:rPr lang="ru-RU" sz="14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шт.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159951"/>
                  </a:ext>
                </a:extLst>
              </a:tr>
              <a:tr h="808973"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380160"/>
                  </a:ext>
                </a:extLst>
              </a:tr>
              <a:tr h="28339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85800" hangingPunct="0">
                        <a:defRPr/>
                      </a:pPr>
                      <a:r>
                        <a:rPr lang="ru-RU" sz="1350" b="1" kern="0" cap="all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alibri"/>
                        </a:rPr>
                        <a:t>Компьютерное</a:t>
                      </a:r>
                      <a:r>
                        <a:rPr lang="ru-RU" sz="1350" b="1" kern="0" cap="all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350" b="1" kern="0" cap="all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alibri"/>
                        </a:rPr>
                        <a:t>оборудование</a:t>
                      </a:r>
                      <a:endParaRPr lang="ru-RU" sz="1350" b="1" kern="0" cap="all" dirty="0">
                        <a:solidFill>
                          <a:srgbClr val="0000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1472374"/>
                  </a:ext>
                </a:extLst>
              </a:tr>
              <a:tr h="41657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Ноутбук - 1/</a:t>
                      </a:r>
                      <a:r>
                        <a:rPr lang="ru-RU" sz="14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400" b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шт.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349893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039D3762-1A53-415D-9E9F-58FB74306532}"/>
              </a:ext>
            </a:extLst>
          </p:cNvPr>
          <p:cNvSpPr txBox="1"/>
          <p:nvPr/>
        </p:nvSpPr>
        <p:spPr>
          <a:xfrm>
            <a:off x="228528" y="4927461"/>
            <a:ext cx="6840760" cy="213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800" hangingPunct="0">
              <a:defRPr/>
            </a:pPr>
            <a:r>
              <a:rPr lang="ru-RU" sz="788" kern="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Calibri"/>
              </a:rPr>
              <a:t>Красным цветом </a:t>
            </a:r>
            <a:r>
              <a:rPr lang="ru-RU" sz="788" kern="0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Calibri"/>
              </a:rPr>
              <a:t>через дробь выделено </a:t>
            </a:r>
            <a:r>
              <a:rPr lang="ru-RU" sz="788" kern="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Calibri"/>
              </a:rPr>
              <a:t>оборудование для малокомплектных общеобразовательных организаций </a:t>
            </a:r>
            <a:endParaRPr lang="ru-RU" sz="788" kern="0" dirty="0">
              <a:solidFill>
                <a:srgbClr val="A7A7A7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026" name="Picture 2" descr="https://usercontent.one/wp/www.troop682.com/wp-content/uploads/2018/11/RedCros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755" y="911645"/>
            <a:ext cx="335097" cy="335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9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95486"/>
            <a:ext cx="7575748" cy="48605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Принципы использования оборудования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573528"/>
            <a:ext cx="8352928" cy="4482498"/>
          </a:xfrm>
        </p:spPr>
        <p:txBody>
          <a:bodyPr>
            <a:normAutofit/>
          </a:bodyPr>
          <a:lstStyle/>
          <a:p>
            <a:endParaRPr lang="ru-RU" sz="1400" b="1" dirty="0">
              <a:solidFill>
                <a:srgbClr val="FF0000"/>
              </a:solidFill>
            </a:endParaRPr>
          </a:p>
          <a:p>
            <a:r>
              <a:rPr lang="ru-RU" sz="1400" b="1" dirty="0">
                <a:solidFill>
                  <a:srgbClr val="FF0000"/>
                </a:solidFill>
              </a:rPr>
              <a:t>Принцип преемственности систем оборудования:</a:t>
            </a:r>
          </a:p>
          <a:p>
            <a:pPr marL="342900" lvl="1" indent="0">
              <a:buNone/>
            </a:pPr>
            <a:r>
              <a:rPr lang="ru-RU" sz="1400" dirty="0">
                <a:solidFill>
                  <a:srgbClr val="0000FF"/>
                </a:solidFill>
              </a:rPr>
              <a:t>цифровая лаборатория и оборудование общего назначения позволяют обеспечивать деятельность обучающихся основной и старшей школы;</a:t>
            </a:r>
          </a:p>
          <a:p>
            <a:pPr marL="342900" lvl="1" indent="0" algn="just">
              <a:buNone/>
            </a:pPr>
            <a:r>
              <a:rPr lang="ru-RU" sz="1400" dirty="0">
                <a:solidFill>
                  <a:srgbClr val="0000FF"/>
                </a:solidFill>
              </a:rPr>
              <a:t>совокупность лабораторного оборудования с цифровыми лабораториями по физике, биологии и химии обеспечивают практическую деятельность в рамках изучения естественнонаучных предметов в 10-11 классах на </a:t>
            </a:r>
            <a:r>
              <a:rPr lang="ru-RU" sz="1400" dirty="0" smtClean="0">
                <a:solidFill>
                  <a:srgbClr val="0000FF"/>
                </a:solidFill>
              </a:rPr>
              <a:t>углублённом </a:t>
            </a:r>
            <a:r>
              <a:rPr lang="ru-RU" sz="1400" dirty="0">
                <a:solidFill>
                  <a:srgbClr val="0000FF"/>
                </a:solidFill>
              </a:rPr>
              <a:t>уровне.</a:t>
            </a:r>
          </a:p>
          <a:p>
            <a:r>
              <a:rPr lang="ru-RU" sz="1400" b="1" dirty="0">
                <a:solidFill>
                  <a:srgbClr val="FF0000"/>
                </a:solidFill>
              </a:rPr>
              <a:t>Принцип сочетания классических и современных средств измерений и способов экспериментального исследования явлений:</a:t>
            </a:r>
          </a:p>
          <a:p>
            <a:pPr marL="342900" lvl="1" indent="0" algn="just">
              <a:buNone/>
            </a:pPr>
            <a:r>
              <a:rPr lang="ru-RU" sz="1400" dirty="0">
                <a:solidFill>
                  <a:srgbClr val="0000FF"/>
                </a:solidFill>
              </a:rPr>
              <a:t>использование классических средств измерения (динамометры, стрелочные амперметр и вольтметр), цифровых приборов (цифровые весы, секундомер) и датчиков;</a:t>
            </a:r>
          </a:p>
          <a:p>
            <a:pPr marL="342900" lvl="1" indent="0" algn="just">
              <a:buNone/>
            </a:pPr>
            <a:r>
              <a:rPr lang="ru-RU" sz="1400" dirty="0">
                <a:solidFill>
                  <a:srgbClr val="0000FF"/>
                </a:solidFill>
              </a:rPr>
              <a:t>понимание принципов действия аналоговых измерительных приборов, обеспечение перехода к использованию инструментов цифровой лаборатории.</a:t>
            </a:r>
          </a:p>
          <a:p>
            <a:r>
              <a:rPr lang="ru-RU" sz="1400" b="1" dirty="0">
                <a:solidFill>
                  <a:srgbClr val="FF0000"/>
                </a:solidFill>
              </a:rPr>
              <a:t>Принцип приоритета ученического эксперимента для реализации системно-деятельностного подхода:</a:t>
            </a:r>
          </a:p>
          <a:p>
            <a:pPr marL="342900" lvl="1" indent="0" algn="just">
              <a:buNone/>
            </a:pPr>
            <a:r>
              <a:rPr lang="ru-RU" sz="1400" dirty="0">
                <a:solidFill>
                  <a:srgbClr val="0000FF"/>
                </a:solidFill>
              </a:rPr>
              <a:t>формирование естественнонаучной грамотности;</a:t>
            </a:r>
          </a:p>
          <a:p>
            <a:pPr marL="342900" lvl="1" indent="0" algn="just">
              <a:buNone/>
            </a:pPr>
            <a:r>
              <a:rPr lang="ru-RU" sz="1400" dirty="0">
                <a:solidFill>
                  <a:srgbClr val="0000FF"/>
                </a:solidFill>
              </a:rPr>
              <a:t>увеличение числа ученических опытов в курсах естественных наук;</a:t>
            </a:r>
          </a:p>
          <a:p>
            <a:pPr marL="342900" lvl="1" indent="0" algn="just">
              <a:buNone/>
            </a:pPr>
            <a:r>
              <a:rPr lang="ru-RU" sz="1400" dirty="0">
                <a:solidFill>
                  <a:srgbClr val="0000FF"/>
                </a:solidFill>
              </a:rPr>
              <a:t>формирование самостоятельности действий при проведении наблюдений, измерений и исследований.</a:t>
            </a:r>
          </a:p>
          <a:p>
            <a:pPr marL="0" indent="0" algn="just">
              <a:buNone/>
            </a:pPr>
            <a:endParaRPr lang="ru-RU" sz="1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16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107504" y="123478"/>
            <a:ext cx="8767994" cy="3395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rIns="34289" anchor="b">
            <a:noAutofit/>
          </a:bodyPr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685800">
              <a:lnSpc>
                <a:spcPct val="100000"/>
              </a:lnSpc>
              <a:spcBef>
                <a:spcPct val="0"/>
              </a:spcBef>
            </a:pP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Количество помещений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7024" y="441866"/>
            <a:ext cx="8829471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ru-RU" dirty="0">
                <a:solidFill>
                  <a:srgbClr val="0000FF"/>
                </a:solidFill>
              </a:rPr>
              <a:t>Количество и площадь помещений не </a:t>
            </a:r>
            <a:r>
              <a:rPr lang="ru-RU" dirty="0" smtClean="0">
                <a:solidFill>
                  <a:srgbClr val="0000FF"/>
                </a:solidFill>
              </a:rPr>
              <a:t>регламентируются. Эти </a:t>
            </a:r>
            <a:r>
              <a:rPr lang="ru-RU" dirty="0">
                <a:solidFill>
                  <a:srgbClr val="0000FF"/>
                </a:solidFill>
              </a:rPr>
              <a:t>параметры зависят от уже сложившейся инфраструктуры </a:t>
            </a:r>
            <a:r>
              <a:rPr lang="ru-RU" dirty="0" smtClean="0">
                <a:solidFill>
                  <a:srgbClr val="0000FF"/>
                </a:solidFill>
              </a:rPr>
              <a:t>школы.</a:t>
            </a:r>
          </a:p>
          <a:p>
            <a:pPr algn="just"/>
            <a:endParaRPr lang="ru-RU" sz="800" dirty="0" smtClean="0"/>
          </a:p>
          <a:p>
            <a:pPr marL="342900" indent="-342900" algn="just">
              <a:buFont typeface="+mj-lt"/>
              <a:buAutoNum type="arabicPeriod" startAt="2"/>
            </a:pPr>
            <a:r>
              <a:rPr lang="ru-RU" dirty="0" smtClean="0">
                <a:solidFill>
                  <a:srgbClr val="FF0000"/>
                </a:solidFill>
              </a:rPr>
              <a:t>Администрация </a:t>
            </a:r>
            <a:r>
              <a:rPr lang="ru-RU" dirty="0">
                <a:solidFill>
                  <a:srgbClr val="FF0000"/>
                </a:solidFill>
              </a:rPr>
              <a:t>школы сама определяет </a:t>
            </a:r>
            <a:r>
              <a:rPr lang="ru-RU" dirty="0">
                <a:solidFill>
                  <a:srgbClr val="0000FF"/>
                </a:solidFill>
              </a:rPr>
              <a:t>какие помещения относятся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FF"/>
                </a:solidFill>
              </a:rPr>
              <a:t>к «Точке Роста», исходя из основного условия организации центра -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обеспечить полноценные практические зоны </a:t>
            </a:r>
            <a:r>
              <a:rPr lang="ru-RU" dirty="0">
                <a:solidFill>
                  <a:srgbClr val="0000FF"/>
                </a:solidFill>
              </a:rPr>
              <a:t>для предметов естественнонаучного и технологического профилей. Для этого предлагается организовать лаборатории</a:t>
            </a:r>
            <a:r>
              <a:rPr lang="en-US" dirty="0">
                <a:solidFill>
                  <a:srgbClr val="0000FF"/>
                </a:solidFill>
              </a:rPr>
              <a:t>: </a:t>
            </a:r>
            <a:r>
              <a:rPr lang="ru-RU" dirty="0">
                <a:solidFill>
                  <a:srgbClr val="0000FF"/>
                </a:solidFill>
              </a:rPr>
              <a:t>химическую, биологическую (химико-биологическую), физическую, технологическую</a:t>
            </a:r>
            <a:r>
              <a:rPr lang="ru-RU" dirty="0" smtClean="0">
                <a:solidFill>
                  <a:srgbClr val="0000FF"/>
                </a:solidFill>
              </a:rPr>
              <a:t>.</a:t>
            </a:r>
          </a:p>
          <a:p>
            <a:pPr algn="just"/>
            <a:endParaRPr lang="ru-RU" sz="800" dirty="0" smtClean="0">
              <a:solidFill>
                <a:srgbClr val="0000FF"/>
              </a:solidFill>
            </a:endParaRPr>
          </a:p>
          <a:p>
            <a:pPr marL="342900" indent="-342900" algn="just">
              <a:buFont typeface="+mj-lt"/>
              <a:buAutoNum type="arabicPeriod" startAt="3"/>
            </a:pPr>
            <a:r>
              <a:rPr lang="ru-RU" dirty="0" smtClean="0">
                <a:solidFill>
                  <a:srgbClr val="0000FF"/>
                </a:solidFill>
              </a:rPr>
              <a:t>Лаборатории </a:t>
            </a:r>
            <a:r>
              <a:rPr lang="ru-RU" dirty="0">
                <a:solidFill>
                  <a:srgbClr val="0000FF"/>
                </a:solidFill>
              </a:rPr>
              <a:t>проще всего организовать на базе уже существующих кабинетов физики, химии, биологии, информатики, технологии (и прилегающих к ним подсобных помещений, лаборантских</a:t>
            </a:r>
            <a:r>
              <a:rPr lang="ru-RU" dirty="0" smtClean="0">
                <a:solidFill>
                  <a:srgbClr val="0000FF"/>
                </a:solidFill>
              </a:rPr>
              <a:t>).</a:t>
            </a:r>
          </a:p>
          <a:p>
            <a:pPr algn="just"/>
            <a:endParaRPr lang="ru-RU" sz="800" dirty="0" smtClean="0">
              <a:solidFill>
                <a:srgbClr val="0000FF"/>
              </a:solidFill>
            </a:endParaRPr>
          </a:p>
          <a:p>
            <a:pPr marL="342900" indent="-342900" algn="just">
              <a:buFont typeface="+mj-lt"/>
              <a:buAutoNum type="arabicPeriod" startAt="3"/>
            </a:pPr>
            <a:r>
              <a:rPr lang="ru-RU" dirty="0" smtClean="0">
                <a:solidFill>
                  <a:srgbClr val="FF0000"/>
                </a:solidFill>
              </a:rPr>
              <a:t>Можно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r>
              <a:rPr lang="ru-RU" dirty="0">
                <a:solidFill>
                  <a:srgbClr val="0000FF"/>
                </a:solidFill>
              </a:rPr>
              <a:t>организовывать и дополнительные рекреационные пространства (по необходимости). Это могут быть библиотеки, </a:t>
            </a:r>
            <a:r>
              <a:rPr lang="ru-RU" dirty="0" err="1">
                <a:solidFill>
                  <a:srgbClr val="0000FF"/>
                </a:solidFill>
              </a:rPr>
              <a:t>медиатеки</a:t>
            </a:r>
            <a:r>
              <a:rPr lang="ru-RU" dirty="0">
                <a:solidFill>
                  <a:srgbClr val="0000FF"/>
                </a:solidFill>
              </a:rPr>
              <a:t>, </a:t>
            </a:r>
            <a:r>
              <a:rPr lang="ru-RU" dirty="0" err="1">
                <a:solidFill>
                  <a:srgbClr val="0000FF"/>
                </a:solidFill>
              </a:rPr>
              <a:t>коворкинги</a:t>
            </a:r>
            <a:r>
              <a:rPr lang="ru-RU" dirty="0">
                <a:solidFill>
                  <a:srgbClr val="0000FF"/>
                </a:solidFill>
              </a:rPr>
              <a:t>, лектории, различные зоны отдыха на базе существующих рекреаций, коридоров, библиотек, актовых залов.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711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55526"/>
            <a:ext cx="6354162" cy="44921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115616" y="123478"/>
            <a:ext cx="7304641" cy="371287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Зони</a:t>
            </a:r>
            <a:r>
              <a:rPr lang="ru-RU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рование. Пример стандартной подач</a:t>
            </a:r>
            <a:r>
              <a:rPr lang="ru-RU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вариант 1.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588224" y="1419622"/>
            <a:ext cx="23762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00FF"/>
                </a:solidFill>
              </a:rPr>
              <a:t>Необходимо </a:t>
            </a:r>
            <a:r>
              <a:rPr lang="ru-RU" b="1" dirty="0" smtClean="0">
                <a:solidFill>
                  <a:srgbClr val="0000FF"/>
                </a:solidFill>
              </a:rPr>
              <a:t>согласовать</a:t>
            </a:r>
          </a:p>
          <a:p>
            <a:pPr algn="ctr"/>
            <a:r>
              <a:rPr lang="ru-RU" b="1" dirty="0" smtClean="0">
                <a:solidFill>
                  <a:srgbClr val="0000FF"/>
                </a:solidFill>
              </a:rPr>
              <a:t>с </a:t>
            </a:r>
            <a:r>
              <a:rPr lang="ru-RU" b="1" dirty="0">
                <a:solidFill>
                  <a:srgbClr val="0000FF"/>
                </a:solidFill>
              </a:rPr>
              <a:t>гл. консультантом </a:t>
            </a:r>
          </a:p>
          <a:p>
            <a:pPr algn="ctr"/>
            <a:r>
              <a:rPr lang="ru-RU" b="1" dirty="0" err="1">
                <a:solidFill>
                  <a:srgbClr val="0000FF"/>
                </a:solidFill>
              </a:rPr>
              <a:t>МОиН</a:t>
            </a:r>
            <a:r>
              <a:rPr lang="ru-RU" b="1" dirty="0">
                <a:solidFill>
                  <a:srgbClr val="0000FF"/>
                </a:solidFill>
              </a:rPr>
              <a:t> СО </a:t>
            </a:r>
          </a:p>
          <a:p>
            <a:pPr algn="ctr"/>
            <a:r>
              <a:rPr lang="ru-RU" b="1" dirty="0">
                <a:solidFill>
                  <a:srgbClr val="0000FF"/>
                </a:solidFill>
              </a:rPr>
              <a:t>Пряхиной Ю.В. </a:t>
            </a:r>
          </a:p>
          <a:p>
            <a:pPr algn="ctr"/>
            <a:r>
              <a:rPr lang="ru-RU" b="1" dirty="0" smtClean="0">
                <a:solidFill>
                  <a:srgbClr val="0000FF"/>
                </a:solidFill>
              </a:rPr>
              <a:t> зонирование.</a:t>
            </a:r>
          </a:p>
          <a:p>
            <a:pPr algn="ctr"/>
            <a:r>
              <a:rPr lang="ru-RU" b="1" dirty="0" smtClean="0">
                <a:solidFill>
                  <a:srgbClr val="0000FF"/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rgbClr val="0000FF"/>
                </a:solidFill>
              </a:rPr>
              <a:t>Срок: </a:t>
            </a:r>
            <a:endParaRPr lang="ru-RU" b="1" dirty="0" smtClean="0">
              <a:solidFill>
                <a:srgbClr val="0000FF"/>
              </a:solidFill>
            </a:endParaRPr>
          </a:p>
          <a:p>
            <a:pPr algn="ctr"/>
            <a:r>
              <a:rPr lang="ru-RU" b="1" dirty="0" smtClean="0">
                <a:solidFill>
                  <a:srgbClr val="0000FF"/>
                </a:solidFill>
              </a:rPr>
              <a:t>с 10 по 20.03.2021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95936" y="563860"/>
            <a:ext cx="2304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Согласовано</a:t>
            </a:r>
          </a:p>
          <a:p>
            <a:pPr algn="ctr"/>
            <a:r>
              <a:rPr lang="ru-RU" sz="1200" dirty="0" smtClean="0"/>
              <a:t>Гл. консультант </a:t>
            </a:r>
            <a:r>
              <a:rPr lang="ru-RU" sz="1200" dirty="0" err="1" smtClean="0"/>
              <a:t>МОиН</a:t>
            </a:r>
            <a:r>
              <a:rPr lang="ru-RU" sz="1200" dirty="0" smtClean="0"/>
              <a:t> СО</a:t>
            </a:r>
          </a:p>
          <a:p>
            <a:pPr algn="ctr"/>
            <a:r>
              <a:rPr lang="ru-RU" sz="1200" dirty="0" smtClean="0"/>
              <a:t>_______</a:t>
            </a:r>
            <a:r>
              <a:rPr lang="ru-RU" sz="1200" dirty="0" err="1" smtClean="0"/>
              <a:t>Ю.В.Пряхина</a:t>
            </a:r>
            <a:endParaRPr lang="ru-RU" sz="1200" dirty="0" smtClean="0"/>
          </a:p>
          <a:p>
            <a:pPr algn="ctr"/>
            <a:r>
              <a:rPr lang="ru-RU" sz="1200" dirty="0" smtClean="0"/>
              <a:t>«___»____2021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78855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45508" y="123478"/>
            <a:ext cx="7996999" cy="371287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Зонирование. Пример стандартной подачи вариант 2.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529290"/>
            <a:ext cx="6336704" cy="4479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580112" y="552112"/>
            <a:ext cx="20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Согласовано</a:t>
            </a:r>
          </a:p>
          <a:p>
            <a:pPr algn="ctr"/>
            <a:r>
              <a:rPr lang="ru-RU" sz="1200" dirty="0" smtClean="0"/>
              <a:t>Гл. консультант </a:t>
            </a:r>
            <a:r>
              <a:rPr lang="ru-RU" sz="1200" dirty="0" err="1" smtClean="0"/>
              <a:t>МОиН</a:t>
            </a:r>
            <a:r>
              <a:rPr lang="ru-RU" sz="1200" dirty="0" smtClean="0"/>
              <a:t> СО</a:t>
            </a:r>
          </a:p>
          <a:p>
            <a:pPr algn="ctr"/>
            <a:r>
              <a:rPr lang="ru-RU" sz="1200" dirty="0" smtClean="0"/>
              <a:t>_______</a:t>
            </a:r>
            <a:r>
              <a:rPr lang="ru-RU" sz="1200" dirty="0" err="1" smtClean="0"/>
              <a:t>Ю.В.Пряхина</a:t>
            </a:r>
            <a:endParaRPr lang="ru-RU" sz="1200" dirty="0" smtClean="0"/>
          </a:p>
          <a:p>
            <a:pPr algn="ctr"/>
            <a:r>
              <a:rPr lang="ru-RU" sz="1200" dirty="0" smtClean="0"/>
              <a:t>«___»____2021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29552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71600" y="123478"/>
            <a:ext cx="7632848" cy="371287"/>
          </a:xfrm>
        </p:spPr>
        <p:txBody>
          <a:bodyPr>
            <a:noAutofit/>
          </a:bodyPr>
          <a:lstStyle/>
          <a:p>
            <a:r>
              <a:rPr lang="ru-RU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Желательная стилистика </a:t>
            </a:r>
            <a:r>
              <a:rPr lang="ru-RU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планировка помещений</a:t>
            </a:r>
            <a:endParaRPr lang="ru-RU" sz="2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3974847"/>
            <a:ext cx="9000616" cy="1080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en-US" sz="1200" dirty="0">
                <a:solidFill>
                  <a:srgbClr val="333E48"/>
                </a:solidFill>
                <a:latin typeface="Arial"/>
                <a:ea typeface="Arial"/>
                <a:cs typeface="Arial"/>
                <a:sym typeface="Arial"/>
              </a:rPr>
              <a:t>      </a:t>
            </a:r>
            <a:r>
              <a:rPr lang="ru-RU" sz="1200" b="1" dirty="0">
                <a:solidFill>
                  <a:srgbClr val="333E48"/>
                </a:solidFill>
                <a:latin typeface="Arial"/>
                <a:ea typeface="Arial"/>
                <a:cs typeface="Arial"/>
                <a:sym typeface="Arial"/>
              </a:rPr>
              <a:t>Основные тезисы</a:t>
            </a:r>
            <a:r>
              <a:rPr lang="en-US" sz="1200" b="1" dirty="0">
                <a:solidFill>
                  <a:srgbClr val="333E48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lang="ru-RU" sz="1200" b="1" dirty="0">
              <a:solidFill>
                <a:srgbClr val="333E4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7175" indent="-257175">
              <a:lnSpc>
                <a:spcPct val="107000"/>
              </a:lnSpc>
              <a:buFont typeface="+mj-lt"/>
              <a:buAutoNum type="arabicPeriod"/>
            </a:pPr>
            <a:r>
              <a:rPr lang="ru-RU" sz="1200" dirty="0">
                <a:solidFill>
                  <a:srgbClr val="333E48"/>
                </a:solidFill>
                <a:latin typeface="Arial"/>
                <a:ea typeface="Arial"/>
                <a:cs typeface="Arial"/>
                <a:sym typeface="Arial"/>
              </a:rPr>
              <a:t>Светлые </a:t>
            </a:r>
            <a:r>
              <a:rPr lang="ru-RU" sz="1200" dirty="0" smtClean="0">
                <a:solidFill>
                  <a:srgbClr val="333E48"/>
                </a:solidFill>
                <a:latin typeface="Arial"/>
                <a:ea typeface="Arial"/>
                <a:cs typeface="Arial"/>
                <a:sym typeface="Arial"/>
              </a:rPr>
              <a:t>пространства. В </a:t>
            </a:r>
            <a:r>
              <a:rPr lang="ru-RU" sz="1200" dirty="0">
                <a:solidFill>
                  <a:srgbClr val="333E48"/>
                </a:solidFill>
                <a:latin typeface="Arial"/>
                <a:ea typeface="Arial"/>
                <a:cs typeface="Arial"/>
                <a:sym typeface="Arial"/>
              </a:rPr>
              <a:t>преимуществе белый, светло-серый цвет.</a:t>
            </a:r>
          </a:p>
          <a:p>
            <a:pPr marL="257175" indent="-257175">
              <a:lnSpc>
                <a:spcPct val="107000"/>
              </a:lnSpc>
              <a:buFont typeface="+mj-lt"/>
              <a:buAutoNum type="arabicPeriod"/>
            </a:pPr>
            <a:r>
              <a:rPr lang="ru-RU" sz="1200" dirty="0">
                <a:solidFill>
                  <a:srgbClr val="333E48"/>
                </a:solidFill>
                <a:latin typeface="Arial"/>
                <a:ea typeface="Arial"/>
                <a:cs typeface="Arial"/>
                <a:sym typeface="Arial"/>
              </a:rPr>
              <a:t>Красный фирменный цвет может использоваться </a:t>
            </a:r>
            <a:r>
              <a:rPr lang="ru-RU" sz="1200" dirty="0" err="1">
                <a:solidFill>
                  <a:srgbClr val="333E48"/>
                </a:solidFill>
                <a:latin typeface="Arial"/>
                <a:ea typeface="Arial"/>
                <a:cs typeface="Arial"/>
                <a:sym typeface="Arial"/>
              </a:rPr>
              <a:t>акцентно</a:t>
            </a:r>
            <a:r>
              <a:rPr lang="ru-RU" sz="1200" dirty="0">
                <a:solidFill>
                  <a:srgbClr val="333E48"/>
                </a:solidFill>
                <a:latin typeface="Arial"/>
                <a:ea typeface="Arial"/>
                <a:cs typeface="Arial"/>
                <a:sym typeface="Arial"/>
              </a:rPr>
              <a:t> и в небольших </a:t>
            </a:r>
            <a:r>
              <a:rPr lang="ru-RU" sz="1200" dirty="0" smtClean="0">
                <a:solidFill>
                  <a:srgbClr val="333E48"/>
                </a:solidFill>
                <a:latin typeface="Arial"/>
                <a:ea typeface="Arial"/>
                <a:cs typeface="Arial"/>
                <a:sym typeface="Arial"/>
              </a:rPr>
              <a:t>количествах.</a:t>
            </a:r>
            <a:endParaRPr lang="ru-RU" sz="1200" dirty="0">
              <a:solidFill>
                <a:srgbClr val="333E4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7175" indent="-257175">
              <a:lnSpc>
                <a:spcPct val="107000"/>
              </a:lnSpc>
              <a:buFont typeface="+mj-lt"/>
              <a:buAutoNum type="arabicPeriod"/>
            </a:pPr>
            <a:r>
              <a:rPr lang="ru-RU" sz="1200" dirty="0">
                <a:solidFill>
                  <a:srgbClr val="333E48"/>
                </a:solidFill>
                <a:latin typeface="Arial"/>
                <a:ea typeface="Arial"/>
                <a:cs typeface="Arial"/>
                <a:sym typeface="Arial"/>
              </a:rPr>
              <a:t>Помещения могут быть и в нейтральных цветах (без ярких акцентов</a:t>
            </a:r>
            <a:r>
              <a:rPr lang="ru-RU" sz="1200" dirty="0" smtClean="0">
                <a:solidFill>
                  <a:srgbClr val="333E48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 lang="en-US" sz="1200" dirty="0">
              <a:solidFill>
                <a:srgbClr val="333E4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7175" indent="-257175">
              <a:lnSpc>
                <a:spcPct val="107000"/>
              </a:lnSpc>
              <a:buFont typeface="+mj-lt"/>
              <a:buAutoNum type="arabicPeriod"/>
            </a:pPr>
            <a:r>
              <a:rPr lang="ru-RU" sz="12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Более подробная </a:t>
            </a:r>
            <a:r>
              <a:rPr lang="ru-RU" sz="1200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информацию см</a:t>
            </a:r>
            <a:r>
              <a:rPr lang="ru-RU" sz="12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. «Руководстве</a:t>
            </a:r>
            <a:r>
              <a:rPr lang="en-US" sz="12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 </a:t>
            </a:r>
            <a:r>
              <a:rPr lang="ru-RU" sz="12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по </a:t>
            </a:r>
            <a:r>
              <a:rPr lang="ru-RU" sz="1200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проектированию</a:t>
            </a:r>
            <a:r>
              <a:rPr lang="ru-RU" sz="12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 </a:t>
            </a:r>
            <a:r>
              <a:rPr lang="ru-RU" sz="1200" dirty="0" smtClean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и </a:t>
            </a:r>
            <a:r>
              <a:rPr lang="ru-RU" sz="12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дизайну</a:t>
            </a:r>
            <a:r>
              <a:rPr lang="en-US" sz="12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 </a:t>
            </a:r>
            <a:r>
              <a:rPr lang="ru-RU" sz="12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образовательного пространства»</a:t>
            </a:r>
            <a:r>
              <a:rPr lang="ru-RU" sz="12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15522"/>
            <a:ext cx="4355817" cy="37065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15523"/>
            <a:ext cx="4347782" cy="3559324"/>
          </a:xfrm>
          <a:prstGeom prst="rect">
            <a:avLst/>
          </a:prstGeom>
        </p:spPr>
      </p:pic>
      <p:pic>
        <p:nvPicPr>
          <p:cNvPr id="9" name="Picture 2" descr="https://www.myfortcredit.com/wp-content/uploads/2018/05/hands-click-png-icon-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904392">
            <a:off x="8262233" y="4454657"/>
            <a:ext cx="322952" cy="385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61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9024" y="180323"/>
            <a:ext cx="6858000" cy="337418"/>
          </a:xfrm>
        </p:spPr>
        <p:txBody>
          <a:bodyPr>
            <a:noAutofit/>
          </a:bodyPr>
          <a:lstStyle/>
          <a:p>
            <a:r>
              <a:rPr lang="ru-RU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Папка с графическими элементами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b="22464"/>
          <a:stretch/>
        </p:blipFill>
        <p:spPr>
          <a:xfrm>
            <a:off x="1197442" y="699542"/>
            <a:ext cx="3172889" cy="246764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788024" y="989265"/>
            <a:ext cx="3681686" cy="1928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4000" defTabSz="685800">
              <a:lnSpc>
                <a:spcPct val="9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ВКЛЮЧАЕТ МАКЕТЫ:</a:t>
            </a:r>
          </a:p>
          <a:p>
            <a:pPr defTabSz="685800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фирменного знака</a:t>
            </a:r>
          </a:p>
          <a:p>
            <a:pPr defTabSz="685800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фирменных элементов</a:t>
            </a:r>
          </a:p>
          <a:p>
            <a:pPr defTabSz="685800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r>
              <a:rPr lang="ru-RU" sz="23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интерьерные таблички, стенды, грамоты</a:t>
            </a:r>
            <a:r>
              <a:rPr lang="ru-RU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aseline="30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769B08-C5E7-4ED6-88F3-47CB23E9FF20}"/>
              </a:ext>
            </a:extLst>
          </p:cNvPr>
          <p:cNvSpPr txBox="1"/>
          <p:nvPr/>
        </p:nvSpPr>
        <p:spPr>
          <a:xfrm>
            <a:off x="827584" y="3389009"/>
            <a:ext cx="7344816" cy="410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ru-RU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  <a:hlinkClick r:id="rId3"/>
              </a:rPr>
              <a:t>Ссылка на комплект материалов по дизайну</a:t>
            </a:r>
            <a:endParaRPr lang="ru-RU" sz="2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 descr="https://www.myfortcredit.com/wp-content/uploads/2018/05/hands-click-png-icon-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803743"/>
            <a:ext cx="500663" cy="597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00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7494"/>
            <a:ext cx="6858000" cy="343826"/>
          </a:xfrm>
        </p:spPr>
        <p:txBody>
          <a:bodyPr>
            <a:noAutofit/>
          </a:bodyPr>
          <a:lstStyle/>
          <a:p>
            <a:r>
              <a:rPr lang="ru-RU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Руководство по дизайну помещений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8675" y="1082408"/>
            <a:ext cx="4761899" cy="3354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822214" y="1082409"/>
            <a:ext cx="3068398" cy="1367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4000">
              <a:lnSpc>
                <a:spcPct val="150000"/>
              </a:lnSpc>
            </a:pPr>
            <a:r>
              <a:rPr lang="ru-RU" sz="2100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ОТВЕЧАЕТ НА ВОПРОСЫ:</a:t>
            </a:r>
            <a:endParaRPr lang="ru-RU" sz="2100" baseline="30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4000" indent="-342900">
              <a:spcBef>
                <a:spcPts val="15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1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какие и сколько помещений</a:t>
            </a:r>
            <a:br>
              <a:rPr lang="ru-RU" sz="21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1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включает «Точка Роста»?</a:t>
            </a:r>
          </a:p>
          <a:p>
            <a:pPr marL="324000" indent="-342900">
              <a:spcBef>
                <a:spcPts val="15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1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</a:t>
            </a:r>
            <a:r>
              <a:rPr lang="ru-RU" sz="2100" baseline="300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брендировать</a:t>
            </a:r>
            <a:r>
              <a:rPr lang="ru-RU" sz="21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1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1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помещения</a:t>
            </a:r>
            <a:r>
              <a:rPr lang="ru-RU" sz="2100" baseline="30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1350" baseline="30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22214" y="2579816"/>
            <a:ext cx="3214281" cy="1728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4000">
              <a:lnSpc>
                <a:spcPct val="150000"/>
              </a:lnSpc>
            </a:pPr>
            <a:r>
              <a:rPr lang="ru-RU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ВКЛЮЧАЕТ РЕКОМЕНДАЦИИ ПО:</a:t>
            </a:r>
            <a:endParaRPr lang="ru-RU" baseline="30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4000" indent="-342900">
              <a:spcBef>
                <a:spcPts val="15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1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подбору мебели</a:t>
            </a:r>
          </a:p>
          <a:p>
            <a:pPr marL="324000" indent="-342900">
              <a:spcBef>
                <a:spcPts val="15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1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цветовым решениям</a:t>
            </a:r>
          </a:p>
          <a:p>
            <a:pPr marL="324000" indent="-342900">
              <a:spcBef>
                <a:spcPts val="15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1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материалам отделки</a:t>
            </a:r>
          </a:p>
          <a:p>
            <a:pPr marL="324000" indent="-342900">
              <a:spcBef>
                <a:spcPts val="15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1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навигации</a:t>
            </a:r>
          </a:p>
          <a:p>
            <a:pPr marL="324000" indent="-342900">
              <a:spcBef>
                <a:spcPts val="15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100" baseline="30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декору</a:t>
            </a:r>
            <a:endParaRPr lang="ru-RU" sz="2100" baseline="30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53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67494"/>
            <a:ext cx="7046913" cy="369919"/>
          </a:xfrm>
        </p:spPr>
        <p:txBody>
          <a:bodyPr>
            <a:normAutofit fontScale="90000"/>
          </a:bodyPr>
          <a:lstStyle/>
          <a:p>
            <a:r>
              <a:rPr lang="ru-RU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Руководство по фирменному стилю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52329" y="1235798"/>
            <a:ext cx="4291672" cy="4090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4000">
              <a:lnSpc>
                <a:spcPct val="150000"/>
              </a:lnSpc>
            </a:pPr>
            <a:r>
              <a:rPr lang="ru-RU" sz="2400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ОТВЕЧАЕТ НА ВОПРОСЫ:</a:t>
            </a:r>
            <a:endParaRPr lang="ru-RU" sz="2400" baseline="30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4000" indent="-342900">
              <a:spcBef>
                <a:spcPts val="15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выглядит логотип</a:t>
            </a:r>
            <a:br>
              <a:rPr lang="ru-RU" sz="24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элементы фирменного стиля?</a:t>
            </a:r>
          </a:p>
          <a:p>
            <a:pPr marL="324000" indent="-342900">
              <a:spcBef>
                <a:spcPts val="15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можно и как нельзя использовать логотип?</a:t>
            </a:r>
          </a:p>
          <a:p>
            <a:pPr marL="324000" indent="-342900">
              <a:spcBef>
                <a:spcPts val="15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брендировать </a:t>
            </a:r>
          </a:p>
          <a:p>
            <a:pPr>
              <a:spcBef>
                <a:spcPts val="150"/>
              </a:spcBef>
              <a:spcAft>
                <a:spcPts val="300"/>
              </a:spcAft>
            </a:pPr>
            <a:r>
              <a:rPr lang="ru-RU" sz="24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веб и </a:t>
            </a:r>
            <a:r>
              <a:rPr lang="ru-RU" sz="2400" baseline="300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промопродукцию</a:t>
            </a:r>
            <a:r>
              <a:rPr lang="ru-RU" sz="24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324000" indent="-342900">
              <a:spcBef>
                <a:spcPts val="15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и в каких случаях использовать</a:t>
            </a:r>
            <a:r>
              <a:rPr lang="en-US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aseline="300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кобрендинг</a:t>
            </a:r>
            <a:r>
              <a:rPr lang="en-US" sz="24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нацпроектом «Образование»?</a:t>
            </a:r>
            <a:endParaRPr lang="en-US" sz="2400" baseline="30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40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100" baseline="30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40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100" baseline="30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3439" y="1235798"/>
            <a:ext cx="3567483" cy="3401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963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D18627-F9AD-427D-981F-E58B56C6E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51470"/>
            <a:ext cx="9108504" cy="57237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Минимальные индикаторы и показатели мероприятий по созданию </a:t>
            </a:r>
            <a:r>
              <a:rPr lang="ru-RU" sz="2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функционированию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Центров «Точка роста» в 2021 году</a:t>
            </a:r>
            <a:endParaRPr lang="ru-RU" sz="2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122810F-818B-4069-BFE4-A33D339CB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812545"/>
              </p:ext>
            </p:extLst>
          </p:nvPr>
        </p:nvGraphicFramePr>
        <p:xfrm>
          <a:off x="56680" y="699543"/>
          <a:ext cx="9001002" cy="429839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90355">
                  <a:extLst>
                    <a:ext uri="{9D8B030D-6E8A-4147-A177-3AD203B41FA5}">
                      <a16:colId xmlns:a16="http://schemas.microsoft.com/office/drawing/2014/main" val="3070834074"/>
                    </a:ext>
                  </a:extLst>
                </a:gridCol>
                <a:gridCol w="4064968">
                  <a:extLst>
                    <a:ext uri="{9D8B030D-6E8A-4147-A177-3AD203B41FA5}">
                      <a16:colId xmlns:a16="http://schemas.microsoft.com/office/drawing/2014/main" val="902345720"/>
                    </a:ext>
                  </a:extLst>
                </a:gridCol>
                <a:gridCol w="1379186">
                  <a:extLst>
                    <a:ext uri="{9D8B030D-6E8A-4147-A177-3AD203B41FA5}">
                      <a16:colId xmlns:a16="http://schemas.microsoft.com/office/drawing/2014/main" val="1083072432"/>
                    </a:ext>
                  </a:extLst>
                </a:gridCol>
                <a:gridCol w="1451775">
                  <a:extLst>
                    <a:ext uri="{9D8B030D-6E8A-4147-A177-3AD203B41FA5}">
                      <a16:colId xmlns:a16="http://schemas.microsoft.com/office/drawing/2014/main" val="2165485598"/>
                    </a:ext>
                  </a:extLst>
                </a:gridCol>
                <a:gridCol w="1814718">
                  <a:extLst>
                    <a:ext uri="{9D8B030D-6E8A-4147-A177-3AD203B41FA5}">
                      <a16:colId xmlns:a16="http://schemas.microsoft.com/office/drawing/2014/main" val="1982459122"/>
                    </a:ext>
                  </a:extLst>
                </a:gridCol>
              </a:tblGrid>
              <a:tr h="356153"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Наименование индикатора (показателя)</a:t>
                      </a:r>
                      <a:endParaRPr lang="ru-RU" sz="11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4605" marR="444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min</a:t>
                      </a:r>
                      <a:r>
                        <a:rPr lang="ru-RU" sz="1100" b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значение </a:t>
                      </a:r>
                      <a:endParaRPr lang="en-US" sz="1100" b="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marL="14605" marR="444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в год, </a:t>
                      </a:r>
                      <a:r>
                        <a:rPr lang="ru-RU" sz="1100" b="0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не м/к</a:t>
                      </a:r>
                      <a:endParaRPr lang="ru-RU" sz="1100" b="0" dirty="0">
                        <a:solidFill>
                          <a:srgbClr val="0000FF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en-US" sz="1100" b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min</a:t>
                      </a:r>
                      <a:r>
                        <a:rPr lang="ru-RU" sz="1100" b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значение </a:t>
                      </a:r>
                      <a:endParaRPr lang="en-US" sz="1100" b="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ru-RU" sz="1100" b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в год,</a:t>
                      </a:r>
                      <a:r>
                        <a:rPr lang="en-US" sz="1100" b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100" b="0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м/к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5"/>
                        </a:spcBef>
                      </a:pPr>
                      <a:r>
                        <a:rPr lang="ru-RU" sz="1100" b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Примечание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056508"/>
                  </a:ext>
                </a:extLst>
              </a:tr>
              <a:tr h="18301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3495" marR="127000">
                        <a:lnSpc>
                          <a:spcPct val="100000"/>
                        </a:lnSpc>
                        <a:spcBef>
                          <a:spcPts val="465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+mn-lt"/>
                        </a:rPr>
                        <a:t>Численность обучающихся ОО, осваивающих два и более учебных предмета из числа предметных</a:t>
                      </a:r>
                      <a:r>
                        <a:rPr lang="ru-RU" sz="1400" b="0" spc="-90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0" dirty="0" smtClean="0">
                          <a:effectLst/>
                          <a:latin typeface="+mn-lt"/>
                        </a:rPr>
                        <a:t>областей</a:t>
                      </a:r>
                      <a:r>
                        <a:rPr lang="ru-RU" sz="1400" b="0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0" dirty="0" smtClean="0">
                          <a:effectLst/>
                          <a:latin typeface="+mn-lt"/>
                        </a:rPr>
                        <a:t>«Естественнонаучные </a:t>
                      </a:r>
                      <a:r>
                        <a:rPr lang="ru-RU" sz="1400" b="0" dirty="0">
                          <a:effectLst/>
                          <a:latin typeface="+mn-lt"/>
                        </a:rPr>
                        <a:t>предметы», «Естественные науки», «Математика и информатика», «Обществознание и естествознание», «Технология» и (или) курсы внеурочной деятельности </a:t>
                      </a:r>
                      <a:r>
                        <a:rPr lang="ru-RU" sz="1400" b="0" dirty="0" err="1">
                          <a:effectLst/>
                          <a:latin typeface="+mn-lt"/>
                        </a:rPr>
                        <a:t>общеинтеллектуальной</a:t>
                      </a:r>
                      <a:r>
                        <a:rPr lang="ru-RU" sz="1400" b="0" dirty="0">
                          <a:effectLst/>
                          <a:latin typeface="+mn-lt"/>
                        </a:rPr>
                        <a:t> направленности с</a:t>
                      </a:r>
                      <a:r>
                        <a:rPr lang="en-US" sz="1400" b="0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+mn-lt"/>
                        </a:rPr>
                        <a:t>использованием средств обучения и воспитания Центра «Точка </a:t>
                      </a:r>
                      <a:r>
                        <a:rPr lang="ru-RU" sz="1400" b="0" dirty="0" smtClean="0">
                          <a:effectLst/>
                          <a:latin typeface="+mn-lt"/>
                        </a:rPr>
                        <a:t>роста», чел.</a:t>
                      </a:r>
                      <a:endParaRPr lang="ru-RU" sz="1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effectLst/>
                          <a:latin typeface="+mn-lt"/>
                        </a:rPr>
                        <a:t> 300</a:t>
                      </a:r>
                    </a:p>
                    <a:p>
                      <a:pPr marL="14605" marR="4445" algn="ctr">
                        <a:lnSpc>
                          <a:spcPts val="1145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+mn-lt"/>
                        </a:rPr>
                        <a:t>(в год открытия – 150)</a:t>
                      </a:r>
                      <a:endParaRPr lang="ru-RU" sz="1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effectLst/>
                          <a:latin typeface="+mn-lt"/>
                        </a:rPr>
                        <a:t> 100</a:t>
                      </a:r>
                    </a:p>
                    <a:p>
                      <a:pPr marL="20955" marR="9525" algn="ctr">
                        <a:lnSpc>
                          <a:spcPts val="1145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+mn-lt"/>
                        </a:rPr>
                        <a:t>(в год открытия – 50)</a:t>
                      </a:r>
                      <a:endParaRPr lang="ru-RU" sz="1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3495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Расчет осуществляется в соответствии распоряжением Министерства просвещения РФ </a:t>
                      </a:r>
                      <a:endParaRPr lang="ru-RU" sz="1400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3495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</a:t>
                      </a: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12.01.2021 № Р-6</a:t>
                      </a:r>
                    </a:p>
                    <a:p>
                      <a:endParaRPr lang="ru-RU" sz="1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648512"/>
                  </a:ext>
                </a:extLst>
              </a:tr>
              <a:tr h="1107982">
                <a:tc>
                  <a:txBody>
                    <a:bodyPr/>
                    <a:lstStyle/>
                    <a:p>
                      <a:pPr marL="23495" algn="ctr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3495" marR="127000" algn="l" defTabSz="685800" rtl="0" eaLnBrk="1" latinLnBrk="0" hangingPunct="1">
                        <a:lnSpc>
                          <a:spcPct val="100000"/>
                        </a:lnSpc>
                        <a:spcBef>
                          <a:spcPts val="465"/>
                        </a:spcBef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Численность обучающихся ОО, осваивающих дополнительные общеобразовательные программы технической и естественнонаучной направленности 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использованием </a:t>
                      </a: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средств обучения и воспитания Центра «Точка роста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»,</a:t>
                      </a:r>
                      <a:r>
                        <a:rPr lang="ru-RU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чел.</a:t>
                      </a:r>
                      <a:endParaRPr lang="ru-RU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60</a:t>
                      </a:r>
                    </a:p>
                    <a:p>
                      <a:pPr marL="23495" marR="4445" algn="ctr" defTabSz="685800" rtl="0" eaLnBrk="1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(в год открытия – 30)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30</a:t>
                      </a:r>
                    </a:p>
                    <a:p>
                      <a:pPr marL="23495" marR="9525" algn="ctr" defTabSz="685800" rtl="0" eaLnBrk="1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(в год открытия – 15)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23495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5812587"/>
                  </a:ext>
                </a:extLst>
              </a:tr>
              <a:tr h="914022">
                <a:tc>
                  <a:txBody>
                    <a:bodyPr/>
                    <a:lstStyle/>
                    <a:p>
                      <a:pPr marL="23495" algn="ctr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l" defTabSz="685800" rtl="0" eaLnBrk="1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педагогических работников центра «Точка роста», прошедших обучение по программам из реестра программ повышения квалификации федерального оператора (%)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100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100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l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23495" algn="l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23495" algn="l" defTabSz="685800" rtl="0" eaLnBrk="1" latinLnBrk="0" hangingPunct="1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943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701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1471"/>
            <a:ext cx="864096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Дорожная карта создания и организации работы</a:t>
            </a:r>
            <a:br>
              <a:rPr lang="ru-RU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Центров «Точка роста» в 2021 году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938525"/>
              </p:ext>
            </p:extLst>
          </p:nvPr>
        </p:nvGraphicFramePr>
        <p:xfrm>
          <a:off x="71500" y="627534"/>
          <a:ext cx="9000999" cy="445329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908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0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65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10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26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968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9443">
                <a:tc>
                  <a:txBody>
                    <a:bodyPr/>
                    <a:lstStyle/>
                    <a:p>
                      <a:pPr algn="ctr" fontAlgn="t"/>
                      <a:endParaRPr lang="ru-RU" sz="1200" u="none" strike="noStrike" dirty="0">
                        <a:effectLst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Мероприятие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плановая дата выполнения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Школа 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ТУ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примечание</a:t>
                      </a:r>
                    </a:p>
                  </a:txBody>
                  <a:tcPr marL="1729" marR="1729" marT="1729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723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Размещение на сайте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ОУ вкладки 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 создании Центра «Точка роста»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естественнонаучной 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 технологической направленностей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25.02.2021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Используется логотип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Используется логотип, 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указывается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перечень школ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29" marR="1729" marT="1729" marB="0"/>
                </a:tc>
                <a:extLst>
                  <a:ext uri="{0D108BD9-81ED-4DB2-BD59-A6C34878D82A}">
                    <a16:rowId xmlns:a16="http://schemas.microsoft.com/office/drawing/2014/main" val="2730686237"/>
                  </a:ext>
                </a:extLst>
              </a:tr>
              <a:tr h="61333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dirty="0"/>
                        <a:t>Назначение  руководителя (куратора), ответственного за функционирование и развитие Центра 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25.02.2021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Приказ, размещение на сайте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Приказ, 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размещение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сайте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29" marR="1729" marT="1729" marB="0"/>
                </a:tc>
                <a:extLst>
                  <a:ext uri="{0D108BD9-81ED-4DB2-BD59-A6C34878D82A}">
                    <a16:rowId xmlns:a16="http://schemas.microsoft.com/office/drawing/2014/main" val="3249083348"/>
                  </a:ext>
                </a:extLst>
              </a:tr>
              <a:tr h="72351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и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утверждение 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дорожной карты по созданию и организации работы Центров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25.02.2021</a:t>
                      </a:r>
                    </a:p>
                    <a:p>
                      <a:pPr algn="ctr" fontAlgn="t"/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Приказ, размещение на сайте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Приказ, 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размещение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сайте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основании распоряжения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МОиН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СО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29" marR="1729" marT="1729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112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Утверждение медиаплана информационного сопровождения создания и функционирования Центра на основе регионального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28.02.2021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Информация о подготовке Центра направляется в ТУ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Медиаплан в равной степени затрагивает работу по подготовке каждого Центра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Не реже одного раза в три недели</a:t>
                      </a:r>
                    </a:p>
                  </a:txBody>
                  <a:tcPr marL="1729" marR="1729" marT="1729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582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Определение помещений школы, в которых будет располагаться Центр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28.02.2021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Осуществляется </a:t>
                      </a:r>
                      <a:r>
                        <a:rPr lang="ru-RU" sz="1400" dirty="0" smtClean="0">
                          <a:latin typeface="+mn-lt"/>
                        </a:rPr>
                        <a:t>совместно с </a:t>
                      </a:r>
                      <a:r>
                        <a:rPr lang="ru-RU" sz="1400" dirty="0">
                          <a:latin typeface="+mn-lt"/>
                        </a:rPr>
                        <a:t>ТУ, ОМС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Осуществляется совместно </a:t>
                      </a:r>
                      <a:r>
                        <a:rPr lang="ru-RU" sz="1400" dirty="0" smtClean="0">
                          <a:latin typeface="+mn-lt"/>
                        </a:rPr>
                        <a:t>с </a:t>
                      </a:r>
                      <a:r>
                        <a:rPr lang="ru-RU" sz="1400" dirty="0">
                          <a:latin typeface="+mn-lt"/>
                        </a:rPr>
                        <a:t>ОМС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Осуществляет-</a:t>
                      </a:r>
                      <a:r>
                        <a:rPr lang="ru-RU" sz="1400" dirty="0" err="1" smtClean="0">
                          <a:latin typeface="+mn-lt"/>
                        </a:rPr>
                        <a:t>ся</a:t>
                      </a:r>
                      <a:r>
                        <a:rPr lang="ru-RU" sz="1400" dirty="0" smtClean="0">
                          <a:latin typeface="+mn-lt"/>
                        </a:rPr>
                        <a:t> совместно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+mn-lt"/>
                        </a:rPr>
                        <a:t>  </a:t>
                      </a:r>
                      <a:r>
                        <a:rPr lang="ru-RU" sz="1400" dirty="0">
                          <a:latin typeface="+mn-lt"/>
                        </a:rPr>
                        <a:t>с ОМС</a:t>
                      </a:r>
                    </a:p>
                  </a:txBody>
                  <a:tcPr marL="1729" marR="1729" marT="1729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247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1471"/>
            <a:ext cx="864096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Дорожная карта создания и организации работы</a:t>
            </a:r>
            <a:br>
              <a:rPr lang="ru-RU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Центров «Точка роста» в 2021 году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208280"/>
              </p:ext>
            </p:extLst>
          </p:nvPr>
        </p:nvGraphicFramePr>
        <p:xfrm>
          <a:off x="53752" y="555527"/>
          <a:ext cx="9036495" cy="457617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41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31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15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65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59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7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80788">
                <a:tc>
                  <a:txBody>
                    <a:bodyPr/>
                    <a:lstStyle/>
                    <a:p>
                      <a:pPr algn="ctr" fontAlgn="t"/>
                      <a:endParaRPr lang="ru-RU" sz="1200" u="none" strike="noStrike" dirty="0">
                        <a:effectLst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Мероприятие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плановая дата выполнения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Школа 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ТУ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примечание</a:t>
                      </a:r>
                    </a:p>
                  </a:txBody>
                  <a:tcPr marL="1729" marR="1729" marT="1729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180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6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Разработка и согласование с министерством </a:t>
                      </a: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дизайн-проекта </a:t>
                      </a: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Центров</a:t>
                      </a:r>
                    </a:p>
                  </a:txBody>
                  <a:tcPr marL="15557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10.03.2021-20.03.2021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Осуществляется совместно  с ТУ, ОМС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Осуществляется совместно  </a:t>
                      </a:r>
                      <a:endParaRPr lang="ru-RU" sz="1400" dirty="0" smtClean="0">
                        <a:latin typeface="+mn-lt"/>
                      </a:endParaRPr>
                    </a:p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+mn-lt"/>
                        </a:rPr>
                        <a:t>с ОМС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 (по графику, </a:t>
                      </a:r>
                      <a:r>
                        <a:rPr lang="ru-RU" sz="1400" dirty="0" smtClean="0">
                          <a:latin typeface="+mn-lt"/>
                        </a:rPr>
                        <a:t>составленному </a:t>
                      </a:r>
                      <a:r>
                        <a:rPr lang="ru-RU" sz="1400" dirty="0">
                          <a:latin typeface="+mn-lt"/>
                        </a:rPr>
                        <a:t>министерством)</a:t>
                      </a:r>
                    </a:p>
                  </a:txBody>
                  <a:tcPr marL="1729" marR="1729" marT="1729" marB="0"/>
                </a:tc>
                <a:extLst>
                  <a:ext uri="{0D108BD9-81ED-4DB2-BD59-A6C34878D82A}">
                    <a16:rowId xmlns:a16="http://schemas.microsoft.com/office/drawing/2014/main" val="2730686237"/>
                  </a:ext>
                </a:extLst>
              </a:tr>
              <a:tr h="126190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и утверждение Положения о Центре, размещение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сайте ОУ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01.03.2021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Размещение на сайте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Контроль соответствия нормативным документам 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Распоряжения </a:t>
                      </a:r>
                    </a:p>
                    <a:p>
                      <a:pPr algn="ctr" fontAlgn="t"/>
                      <a:r>
                        <a:rPr lang="ru-RU" sz="14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Минпросвещения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от 12.01.21 № 6,</a:t>
                      </a:r>
                    </a:p>
                    <a:p>
                      <a:pPr algn="ctr" fontAlgn="t"/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МОиН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СО</a:t>
                      </a:r>
                    </a:p>
                    <a:p>
                      <a:pPr algn="ctr" fontAlgn="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18.12.2020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t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№ 1142/1-р</a:t>
                      </a:r>
                    </a:p>
                  </a:txBody>
                  <a:tcPr marL="1729" marR="1729" marT="1729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186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Внесение изменений в локальные акты об оплате труда работников в случае установления доплат педагогическим и управленческим работникам Центра 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25.02.2021-31.08.2021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Приказ, размещение 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сайте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Контроль соответствия нормативным документам 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29" marR="1729" marT="1729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982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Определение </a:t>
                      </a:r>
                      <a:r>
                        <a:rPr lang="ru-RU" sz="1400" dirty="0"/>
                        <a:t>перечня, разработка и корректировка образовательных программ, которые с 2021-2022 учебного года будут реализовываться на базе Центра «Точка роста»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28.02.2021-20.08.2021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Размещение 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сайте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Контроль выполнения мероприятия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 marL="1729" marR="1729" marT="1729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523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1471"/>
            <a:ext cx="864096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Дорожная карта создания и организации работы</a:t>
            </a:r>
            <a:br>
              <a:rPr lang="ru-RU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Центров «Точка роста» в 2021 году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6859364"/>
              </p:ext>
            </p:extLst>
          </p:nvPr>
        </p:nvGraphicFramePr>
        <p:xfrm>
          <a:off x="107504" y="627534"/>
          <a:ext cx="8928991" cy="442777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86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5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80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98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67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30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10142">
                <a:tc>
                  <a:txBody>
                    <a:bodyPr/>
                    <a:lstStyle/>
                    <a:p>
                      <a:pPr algn="ctr" fontAlgn="t"/>
                      <a:endParaRPr lang="ru-RU" sz="1200" u="none" strike="noStrike" dirty="0">
                        <a:effectLst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Мероприятие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Плановая дата выполнения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Школа 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ТУ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примечание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29" marR="1729" marT="1729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580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10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Обеспечение расчета показателей функционирования Центра </a:t>
                      </a:r>
                    </a:p>
                    <a:p>
                      <a:pPr marL="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«Точка роста» для общеобразовательной организации и предоставление на вышестоящие </a:t>
                      </a:r>
                      <a:r>
                        <a:rPr lang="ru-RU" sz="1400" dirty="0" smtClean="0"/>
                        <a:t>уровни</a:t>
                      </a:r>
                      <a:endParaRPr lang="ru-RU" sz="1400" dirty="0"/>
                    </a:p>
                  </a:txBody>
                  <a:tcPr marL="15557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10.03.2021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Осуществляется совместно </a:t>
                      </a:r>
                      <a:r>
                        <a:rPr lang="ru-RU" sz="1400" dirty="0" smtClean="0">
                          <a:latin typeface="+mn-lt"/>
                        </a:rPr>
                        <a:t>с </a:t>
                      </a:r>
                      <a:r>
                        <a:rPr lang="ru-RU" sz="1400" dirty="0">
                          <a:latin typeface="+mn-lt"/>
                        </a:rPr>
                        <a:t>ТУ, ОМС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Осуществляется </a:t>
                      </a:r>
                      <a:r>
                        <a:rPr lang="ru-RU" sz="1400" dirty="0" smtClean="0">
                          <a:latin typeface="+mn-lt"/>
                        </a:rPr>
                        <a:t>совместно с </a:t>
                      </a:r>
                      <a:r>
                        <a:rPr lang="ru-RU" sz="1400" dirty="0">
                          <a:latin typeface="+mn-lt"/>
                        </a:rPr>
                        <a:t>ОМС</a:t>
                      </a:r>
                    </a:p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dirty="0">
                          <a:latin typeface="+mn-lt"/>
                        </a:rPr>
                        <a:t> 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Распоряжение </a:t>
                      </a:r>
                    </a:p>
                    <a:p>
                      <a:pPr algn="ctr" fontAlgn="t"/>
                      <a:r>
                        <a:rPr lang="ru-RU" sz="14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Минпросвещения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от 12.01.21 № 6</a:t>
                      </a:r>
                    </a:p>
                    <a:p>
                      <a:endParaRPr lang="ru-RU" sz="1400" dirty="0">
                        <a:latin typeface="+mn-lt"/>
                      </a:endParaRPr>
                    </a:p>
                  </a:txBody>
                  <a:tcPr marL="1729" marR="1729" marT="1729" marB="0"/>
                </a:tc>
                <a:extLst>
                  <a:ext uri="{0D108BD9-81ED-4DB2-BD59-A6C34878D82A}">
                    <a16:rowId xmlns:a16="http://schemas.microsoft.com/office/drawing/2014/main" val="2730686237"/>
                  </a:ext>
                </a:extLst>
              </a:tr>
              <a:tr h="81297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Определение состава педагогических работников, которые будут реализовывать образовательные программы на базе Центра и организациях их ПК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15.03.2021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Список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педработников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 указанием сроков и тем ПК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Список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педработников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школ с указанием сроков и тем ПК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Организация 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ПК по графику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Минпросвещения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29" marR="1729" marT="1729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580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Работы по подготовке помещений Центров к открытию (ремонт помещений, закупка мебели) в соответствии с согласованным с министерством дизайн-проектом. </a:t>
                      </a:r>
                      <a:r>
                        <a:rPr lang="ru-RU" sz="1400" dirty="0" smtClean="0"/>
                        <a:t>Получение,</a:t>
                      </a:r>
                      <a:r>
                        <a:rPr lang="ru-RU" sz="1400" baseline="0" dirty="0" smtClean="0"/>
                        <a:t> размещение </a:t>
                      </a:r>
                      <a:r>
                        <a:rPr lang="ru-RU" sz="1400" dirty="0" smtClean="0"/>
                        <a:t>оборудования</a:t>
                      </a:r>
                      <a:endParaRPr lang="ru-RU" sz="1400" dirty="0"/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01.04.2021-20.08.2021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Контроль проведения работ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Контроль проведения работ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Совместно с ОМС</a:t>
                      </a:r>
                    </a:p>
                  </a:txBody>
                  <a:tcPr marL="1729" marR="1729" marT="1729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374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/>
                        <a:t>Фотомониторинг</a:t>
                      </a:r>
                      <a:r>
                        <a:rPr lang="ru-RU" sz="1400" dirty="0"/>
                        <a:t> готовности Центров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15.08.2021-</a:t>
                      </a:r>
                    </a:p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23.08.2021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Контроль выполнения мероприятия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По форме </a:t>
                      </a:r>
                      <a:r>
                        <a:rPr lang="ru-RU" sz="1400" dirty="0" err="1">
                          <a:latin typeface="+mn-lt"/>
                        </a:rPr>
                        <a:t>Минпросвщения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L="1729" marR="1729" marT="1729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43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1471"/>
            <a:ext cx="864096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Дорожная карта создания и организации работы</a:t>
            </a:r>
            <a:br>
              <a:rPr lang="ru-RU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Центров «Точка роста» в 2021 году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416156"/>
              </p:ext>
            </p:extLst>
          </p:nvPr>
        </p:nvGraphicFramePr>
        <p:xfrm>
          <a:off x="71500" y="571054"/>
          <a:ext cx="9001000" cy="453321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89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23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59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10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21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18333">
                <a:tc>
                  <a:txBody>
                    <a:bodyPr/>
                    <a:lstStyle/>
                    <a:p>
                      <a:pPr algn="ctr" fontAlgn="t"/>
                      <a:endParaRPr lang="ru-RU" sz="1200" u="none" strike="noStrike" dirty="0">
                        <a:effectLst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Мероприятие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Плановая дата выполнения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Школа 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ТУ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примечание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29" marR="1729" marT="1729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944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13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Размещение на сайте информации о реализации программ, расписания учебных занятий и внеурочной деятельности, конкурсных и иных мероприятий, проводимых на базе Центра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25.08.2021-</a:t>
                      </a:r>
                    </a:p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30.08.2021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Контроль выполнения мероприятия</a:t>
                      </a:r>
                      <a:endParaRPr lang="ru-RU" sz="1400" dirty="0">
                        <a:latin typeface="+mn-lt"/>
                      </a:endParaRPr>
                    </a:p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29" marR="1729" marT="1729" marB="0"/>
                </a:tc>
                <a:extLst>
                  <a:ext uri="{0D108BD9-81ED-4DB2-BD59-A6C34878D82A}">
                    <a16:rowId xmlns:a16="http://schemas.microsoft.com/office/drawing/2014/main" val="2730686237"/>
                  </a:ext>
                </a:extLst>
              </a:tr>
              <a:tr h="102944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Начало работы Центров «Точка роста».</a:t>
                      </a:r>
                    </a:p>
                    <a:p>
                      <a:pPr marL="0" marR="0" lvl="0" indent="0" algn="l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Торжественное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открытие. </a:t>
                      </a:r>
                    </a:p>
                    <a:p>
                      <a:pPr marL="0" marR="0" lvl="0" indent="0" algn="l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Освещение 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СМИ</a:t>
                      </a:r>
                      <a:endParaRPr lang="ru-RU" sz="1600" dirty="0"/>
                    </a:p>
                    <a:p>
                      <a:pPr algn="l" fontAlgn="t"/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01.09.2021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Сценарный план</a:t>
                      </a:r>
                    </a:p>
                    <a:p>
                      <a:pPr algn="ctr" fontAlgn="t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(готовность 25.08.2021)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Сценарные планы</a:t>
                      </a:r>
                    </a:p>
                    <a:p>
                      <a:pPr algn="ctr" fontAlgn="t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(готовность 25.08.2021)</a:t>
                      </a:r>
                    </a:p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29" marR="1729" marT="1729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944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Ежеквартальный мониторинг выполнения показателей создания и функционирования Центров</a:t>
                      </a:r>
                    </a:p>
                    <a:p>
                      <a:endParaRPr lang="ru-RU" sz="1400" dirty="0"/>
                    </a:p>
                    <a:p>
                      <a:r>
                        <a:rPr lang="ru-RU" sz="1400" dirty="0"/>
                        <a:t> </a:t>
                      </a:r>
                    </a:p>
                  </a:txBody>
                  <a:tcPr marL="15557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</a:t>
                      </a:r>
                    </a:p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29.09.2021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Направление информации в ТУ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Направление информации в </a:t>
                      </a:r>
                    </a:p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+mn-lt"/>
                        </a:rPr>
                        <a:t>министерство</a:t>
                      </a:r>
                    </a:p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dirty="0">
                          <a:latin typeface="+mn-lt"/>
                        </a:rPr>
                        <a:t> </a:t>
                      </a:r>
                      <a:r>
                        <a:rPr lang="ru-RU" sz="1400" dirty="0" smtClean="0">
                          <a:latin typeface="+mn-lt"/>
                        </a:rPr>
                        <a:t>На </a:t>
                      </a:r>
                      <a:r>
                        <a:rPr lang="ru-RU" sz="1400" dirty="0">
                          <a:latin typeface="+mn-lt"/>
                        </a:rPr>
                        <a:t>основании </a:t>
                      </a:r>
                      <a:r>
                        <a:rPr lang="ru-RU" sz="1400" dirty="0" smtClean="0">
                          <a:latin typeface="+mn-lt"/>
                        </a:rPr>
                        <a:t>р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аспоряжения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fontAlgn="t"/>
                      <a:r>
                        <a:rPr lang="ru-RU" sz="14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Минпросвещения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от 12.01.21 № 6</a:t>
                      </a:r>
                    </a:p>
                  </a:txBody>
                  <a:tcPr marL="1729" marR="1729" marT="1729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Участие в мероприятиях регионального и федерального уровня</a:t>
                      </a: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</a:t>
                      </a:r>
                    </a:p>
                    <a:p>
                      <a:pPr marL="0" marR="0" lvl="0" indent="0" algn="ctr" defTabSz="6858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  <a:latin typeface="+mn-lt"/>
                        </a:rPr>
                        <a:t>01.09.2021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Контроль выполнения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L="1729" marR="1729" marT="1729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+mn-lt"/>
                      </a:endParaRPr>
                    </a:p>
                  </a:txBody>
                  <a:tcPr marL="1729" marR="1729" marT="1729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680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2531</TotalTime>
  <Words>1910</Words>
  <Application>Microsoft Office PowerPoint</Application>
  <PresentationFormat>Экран (16:9)</PresentationFormat>
  <Paragraphs>337</Paragraphs>
  <Slides>16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Symbol</vt:lpstr>
      <vt:lpstr>Times New Roman</vt:lpstr>
      <vt:lpstr>Тема Office</vt:lpstr>
      <vt:lpstr>    Актуальные вопросы  подготовки к открытию  Центров естественнонаучной  и технологической  направленностей  «Точка роста» в 2021 году</vt:lpstr>
      <vt:lpstr>Презентация PowerPoint</vt:lpstr>
      <vt:lpstr>Презентация PowerPoint</vt:lpstr>
      <vt:lpstr>Принципы использования оборудования</vt:lpstr>
      <vt:lpstr>Презентация PowerPoint</vt:lpstr>
      <vt:lpstr>Зонирование. Пример стандартной подачи вариант 1. </vt:lpstr>
      <vt:lpstr>Зонирование. Пример стандартной подачи вариант 2. </vt:lpstr>
      <vt:lpstr>Желательная стилистика и планировка помещений</vt:lpstr>
      <vt:lpstr>Папка с графическими элементами</vt:lpstr>
      <vt:lpstr>Руководство по дизайну помещений</vt:lpstr>
      <vt:lpstr>Руководство по фирменному стилю</vt:lpstr>
      <vt:lpstr>Минимальные индикаторы и показатели мероприятий по созданию  и функционированию Центров «Точка роста» в 2021 году</vt:lpstr>
      <vt:lpstr>Дорожная карта создания и организации работы  Центров «Точка роста» в 2021 году</vt:lpstr>
      <vt:lpstr>Дорожная карта создания и организации работы Центров «Точка роста» в 2021 году</vt:lpstr>
      <vt:lpstr>Дорожная карта создания и организации работы Центров «Точка роста» в 2021 году</vt:lpstr>
      <vt:lpstr>Дорожная карта создания и организации работы Центров «Точка роста» в 2021 году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Список учебников, используемых в 2018/2019 учебном году</dc:title>
  <dc:creator>Юлия Пряхина</dc:creator>
  <cp:lastModifiedBy>_</cp:lastModifiedBy>
  <cp:revision>315</cp:revision>
  <cp:lastPrinted>2020-01-23T05:59:21Z</cp:lastPrinted>
  <dcterms:created xsi:type="dcterms:W3CDTF">2019-01-15T15:07:58Z</dcterms:created>
  <dcterms:modified xsi:type="dcterms:W3CDTF">2021-02-16T18:19:16Z</dcterms:modified>
</cp:coreProperties>
</file>