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72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946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03B3E6-6AB1-4B79-A36E-12639245EB9B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4787C9-D839-4D7B-998A-8874F4738FF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99196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7598B-C79B-4644-99F0-CF1598B84582}" type="datetimeFigureOut">
              <a:rPr lang="ru-RU" smtClean="0"/>
              <a:pPr/>
              <a:t>06.03.2025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B35511-9546-4767-99C9-5E2C65016F8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1412776"/>
            <a:ext cx="8568952" cy="3096343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libri Light" pitchFamily="34" charset="0"/>
              </a:rPr>
              <a:t>Организация работы с обучающимися «группы риска» по учебной </a:t>
            </a:r>
            <a:r>
              <a:rPr lang="ru-RU" b="1" dirty="0" err="1" smtClean="0">
                <a:solidFill>
                  <a:srgbClr val="C00000"/>
                </a:solidFill>
                <a:latin typeface="Calibri Light" pitchFamily="34" charset="0"/>
              </a:rPr>
              <a:t>неуспешности</a:t>
            </a:r>
            <a:endParaRPr lang="ru-RU" b="1" dirty="0">
              <a:solidFill>
                <a:srgbClr val="C00000"/>
              </a:solidFill>
              <a:latin typeface="Calibri Light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3200" y="5661248"/>
            <a:ext cx="6400800" cy="1008112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Calibri Light" pitchFamily="34" charset="0"/>
              </a:rPr>
              <a:t>Филиппова В.В.,   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Calibri Light" pitchFamily="34" charset="0"/>
              </a:rPr>
              <a:t>директор ГБОУ ООШ № 2</a:t>
            </a:r>
            <a:endParaRPr lang="ru-RU" dirty="0">
              <a:solidFill>
                <a:schemeClr val="tx1"/>
              </a:solidFill>
              <a:latin typeface="Calibri Light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68344" y="0"/>
            <a:ext cx="1279798" cy="13031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/>
          </a:blip>
          <a:stretch>
            <a:fillRect/>
          </a:stretch>
        </p:blipFill>
        <p:spPr>
          <a:xfrm>
            <a:off x="109916" y="128962"/>
            <a:ext cx="1322424" cy="9957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635226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0" y="764704"/>
          <a:ext cx="3851919" cy="3154680"/>
        </p:xfrm>
        <a:graphic>
          <a:graphicData uri="http://schemas.openxmlformats.org/drawingml/2006/table">
            <a:tbl>
              <a:tblPr/>
              <a:tblGrid>
                <a:gridCol w="1024457"/>
                <a:gridCol w="523207"/>
                <a:gridCol w="749151"/>
                <a:gridCol w="777552"/>
                <a:gridCol w="777552"/>
              </a:tblGrid>
              <a:tr h="1584176">
                <a:tc>
                  <a:txBody>
                    <a:bodyPr/>
                    <a:lstStyle/>
                    <a:p>
                      <a:pPr marL="34925" indent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Коли-чество</a:t>
                      </a:r>
                      <a:r>
                        <a:rPr lang="ru-RU" sz="10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 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  <a:p>
                      <a:pPr marL="34925" indent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err="1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участ-ников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Количество </a:t>
                      </a:r>
                      <a:r>
                        <a:rPr lang="ru-RU" sz="1000" dirty="0" err="1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участни-ков</a:t>
                      </a: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, 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  <a:p>
                      <a:pPr marL="34925" indent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получивших низкие результаты «2»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Количество участников, 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  <a:p>
                      <a:pPr marL="34925" indent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получивших низкие результаты «3» (преодолели порог на 1-2 балла)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ИТОГО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  <a:p>
                      <a:pPr marL="34925" indent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доля участников, 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  <a:p>
                      <a:pPr marL="34925" indent="6985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получивших низкие результаты в %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143"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42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143"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42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143"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29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143"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143"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143"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38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32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143"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indent="6985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17" marR="4451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260648"/>
            <a:ext cx="449999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9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Анализ результатов ГИА-2024 в разрезе учебных предметов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  <a:p>
            <a:pPr marL="0" marR="0" lvl="0" indent="69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(без учета пересдач)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31640" y="0"/>
            <a:ext cx="6696744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Calibri Light" pitchFamily="34" charset="0"/>
                <a:cs typeface="Calibri" panose="020F0502020204030204" pitchFamily="34" charset="0"/>
              </a:rPr>
              <a:t>Анализ результатов ГИА-2024</a:t>
            </a:r>
            <a:endParaRPr lang="ru-RU" sz="1600" b="1" dirty="0">
              <a:latin typeface="Calibri Light" pitchFamily="34" charset="0"/>
              <a:cs typeface="Calibri" panose="020F0502020204030204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707904" y="332656"/>
            <a:ext cx="543609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98438" algn="l"/>
              </a:tabLst>
            </a:pPr>
            <a:r>
              <a:rPr kumimoji="0" lang="ru-RU" sz="11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Маркеры качества общеобразовательной подготовки по результатам ГИА-2024</a:t>
            </a:r>
            <a:endParaRPr kumimoji="0" lang="ru-RU" sz="1800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3995936" y="764704"/>
          <a:ext cx="5040561" cy="2646036"/>
        </p:xfrm>
        <a:graphic>
          <a:graphicData uri="http://schemas.openxmlformats.org/drawingml/2006/table">
            <a:tbl>
              <a:tblPr/>
              <a:tblGrid>
                <a:gridCol w="691333"/>
                <a:gridCol w="633721"/>
                <a:gridCol w="1078905"/>
                <a:gridCol w="1052425"/>
                <a:gridCol w="648072"/>
                <a:gridCol w="936105"/>
              </a:tblGrid>
              <a:tr h="10081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Наличие выпускников, </a:t>
                      </a:r>
                      <a:r>
                        <a:rPr lang="ru-RU" sz="1000" dirty="0" err="1">
                          <a:latin typeface="Calibri Light" pitchFamily="34" charset="0"/>
                          <a:ea typeface="Times New Roman"/>
                          <a:cs typeface="Times New Roman"/>
                        </a:rPr>
                        <a:t>недопущенных</a:t>
                      </a: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 до ГИА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Наличие выпускников, не получивших аттестат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Доля выпускников, получивших неудовлетворительный результат по обязательным предметам на ОГЭ (от 30% и более)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Доля выпускников, не набравших минимальное количество баллов по обязательным предметам на ГИА - 9 (от 5% и более)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Соответствие годовых отметок ОГЭ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результатам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ГИА - 9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Соответствие годовых отметок ГВЭ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результатам ГИА - 9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3935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Русский язык - 5%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Русский язык - 3%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Русский язык - 64% 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Русский язык - 72%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3676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Математика - 33%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Математика - 23%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Математика - 46%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Математика - 22 %</a:t>
                      </a:r>
                      <a:endParaRPr lang="ru-RU" sz="1000" b="1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0670" marR="4067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7504" y="4941168"/>
          <a:ext cx="4032448" cy="1688208"/>
        </p:xfrm>
        <a:graphic>
          <a:graphicData uri="http://schemas.openxmlformats.org/drawingml/2006/table">
            <a:tbl>
              <a:tblPr/>
              <a:tblGrid>
                <a:gridCol w="1440159"/>
                <a:gridCol w="864097"/>
                <a:gridCol w="864096"/>
                <a:gridCol w="864096"/>
              </a:tblGrid>
              <a:tr h="216024"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Предмет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2021 - 2022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2022 - 2023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2023 </a:t>
                      </a:r>
                      <a:r>
                        <a:rPr lang="ru-RU" sz="12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-2024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6747"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Русский язык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76747"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Математика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33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76747"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Физика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76747"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Биология</a:t>
                      </a:r>
                      <a:endParaRPr lang="ru-RU" sz="12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76747"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География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</a:tr>
              <a:tr h="176747"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Обществознание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5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7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  <a:tr h="176747"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Информатика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6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latin typeface="Calibri Light" pitchFamily="34" charset="0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200" dirty="0">
                        <a:solidFill>
                          <a:schemeClr val="bg1"/>
                        </a:solidFill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</a:tr>
            </a:tbl>
          </a:graphicData>
        </a:graphic>
      </p:graphicFrame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4355976" y="4077072"/>
            <a:ext cx="464400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69850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Вывод</a:t>
            </a: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: з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а последние три года наблюдается снижение доли  выпускников не преодолевших минимального порогового значения при сдаче  ОГЭ  по физике, биологии и географии. По математике  доля не преодолевших достаточно высока. Также наблюдается </a:t>
            </a: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в 2024 году значительный </a:t>
            </a: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рост  обучающихся, не набравших минимального количества баллов на ОГЭ по информатике.</a:t>
            </a:r>
          </a:p>
          <a:p>
            <a:pPr lvl="0" indent="6985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Соответствие  результатов  ГИА по обязательному учебному предмету «Математика» годовым отметкам не достигают 65% .</a:t>
            </a: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0" y="3861048"/>
            <a:ext cx="449999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925" algn="ctr">
              <a:lnSpc>
                <a:spcPct val="115000"/>
              </a:lnSpc>
            </a:pPr>
            <a:r>
              <a:rPr lang="ru-RU" sz="1200" dirty="0" smtClean="0">
                <a:latin typeface="Calibri Light" pitchFamily="34" charset="0"/>
                <a:ea typeface="Times New Roman"/>
                <a:cs typeface="Times New Roman"/>
              </a:rPr>
              <a:t>Доля выпускников 9 классов, не набравших минимальное количество баллов по предмету без учета пересдач при прохождении ОГЭ, в общей численности выпускников 9 классов, прошедших государственную итоговую аттестацию в форме ОГЭ по предмету</a:t>
            </a:r>
            <a:endParaRPr lang="ru-RU" sz="1200" dirty="0">
              <a:latin typeface="Calibri Light" pitchFamily="34" charset="0"/>
              <a:ea typeface="Calibri"/>
              <a:cs typeface="Times New Roman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39952" y="3501008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latin typeface="Calibri Light" pitchFamily="34" charset="0"/>
              </a:rPr>
              <a:t>За последние 3 года в ГБОУ ООШ №2 не было обучающихся </a:t>
            </a:r>
            <a:r>
              <a:rPr lang="ru-RU" sz="1400" dirty="0" err="1" smtClean="0">
                <a:latin typeface="Calibri Light" pitchFamily="34" charset="0"/>
              </a:rPr>
              <a:t>недопущенных</a:t>
            </a:r>
            <a:r>
              <a:rPr lang="ru-RU" sz="1400" dirty="0" smtClean="0">
                <a:latin typeface="Calibri Light" pitchFamily="34" charset="0"/>
              </a:rPr>
              <a:t> и не получивших аттестат!</a:t>
            </a:r>
            <a:endParaRPr lang="ru-RU" sz="1400" dirty="0">
              <a:latin typeface="Calibri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07504" y="-23912"/>
            <a:ext cx="9036496" cy="986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latin typeface="Calibri Light" pitchFamily="34" charset="0"/>
                <a:cs typeface="Calibri" panose="020F0502020204030204" pitchFamily="34" charset="0"/>
              </a:rPr>
              <a:t>Проблема 1. Профессиональный дефицит учителей математики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1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Учителей математики – 3 чел.</a:t>
            </a:r>
            <a:endParaRPr kumimoji="0" lang="ru-RU" sz="1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3" name="Rectangle 3"/>
          <p:cNvSpPr>
            <a:spLocks noChangeArrowheads="1"/>
          </p:cNvSpPr>
          <p:nvPr/>
        </p:nvSpPr>
        <p:spPr bwMode="auto">
          <a:xfrm>
            <a:off x="6084168" y="692696"/>
            <a:ext cx="187220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45 - 50 лет – 1 чел.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50 – 55 лет – 2 чел.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620688"/>
            <a:ext cx="237626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76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2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Учитель 1 - </a:t>
            </a: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Высшая категория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  <a:p>
            <a:pPr marL="0" marR="0" lvl="0" indent="76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Учитель 2- Первая категория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  <a:p>
            <a:pPr marL="0" marR="0" lvl="0" indent="76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Учитель 3 - Соответствие ЗД</a:t>
            </a:r>
            <a:endParaRPr kumimoji="0" lang="ru-RU" sz="12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1268760"/>
            <a:ext cx="43559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76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Высшее образование – 3 чел.</a:t>
            </a:r>
            <a:endParaRPr lang="ru-RU" sz="1200" dirty="0" smtClean="0">
              <a:latin typeface="Calibri Light" pitchFamily="34" charset="0"/>
              <a:cs typeface="Arial" pitchFamily="34" charset="0"/>
            </a:endParaRPr>
          </a:p>
          <a:p>
            <a:pPr lvl="0" indent="762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Прохождение курсов ПК в 2023 – 2024  учебном году -100% </a:t>
            </a:r>
            <a:endParaRPr lang="ru-RU" sz="1200" dirty="0" smtClean="0">
              <a:latin typeface="Calibri Light" pitchFamily="34" charset="0"/>
              <a:cs typeface="Arial" pitchFamily="34" charset="0"/>
            </a:endParaRPr>
          </a:p>
        </p:txBody>
      </p:sp>
      <p:sp>
        <p:nvSpPr>
          <p:cNvPr id="25610" name="Rectangle 10"/>
          <p:cNvSpPr>
            <a:spLocks noChangeArrowheads="1"/>
          </p:cNvSpPr>
          <p:nvPr/>
        </p:nvSpPr>
        <p:spPr bwMode="auto">
          <a:xfrm>
            <a:off x="395536" y="4134475"/>
            <a:ext cx="878497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Проблема2. </a:t>
            </a:r>
            <a:r>
              <a:rPr lang="ru-RU" sz="1600" b="1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Соответствие годовых и экзаменационных отметок по математике.</a:t>
            </a:r>
            <a:endParaRPr lang="ru-RU" sz="1600" dirty="0" smtClean="0">
              <a:latin typeface="Calibri Light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404664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latin typeface="Calibri Light" pitchFamily="34" charset="0"/>
              </a:rPr>
              <a:t>Педагогическая нагрузка</a:t>
            </a:r>
          </a:p>
          <a:p>
            <a:r>
              <a:rPr lang="ru-RU" sz="1200" dirty="0" smtClean="0">
                <a:latin typeface="Calibri Light" pitchFamily="34" charset="0"/>
              </a:rPr>
              <a:t>Учитель 1 – 52 часа, выпуск 2024-2025 г.</a:t>
            </a:r>
          </a:p>
          <a:p>
            <a:r>
              <a:rPr lang="ru-RU" sz="1200" dirty="0" smtClean="0">
                <a:latin typeface="Calibri Light" pitchFamily="34" charset="0"/>
              </a:rPr>
              <a:t>Учитель 2 – 46 часов, выпуск 2023-2024, 2024-2025 г.г.</a:t>
            </a:r>
          </a:p>
          <a:p>
            <a:r>
              <a:rPr lang="ru-RU" sz="1200" dirty="0" smtClean="0">
                <a:latin typeface="Calibri Light" pitchFamily="34" charset="0"/>
              </a:rPr>
              <a:t>Учитель 3 – 41 час., выпуск 2023-2024, 2024-2025 г.г.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4103948" y="1730425"/>
            <a:ext cx="720080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33264" y="2204864"/>
            <a:ext cx="878497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latin typeface="Calibri Light" pitchFamily="34" charset="0"/>
              </a:rPr>
              <a:t>Управленческие решения, принятые на заседании ШМО 30.08.2024 г: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Адресная методическая помощь в вопросах подготовки обучающихся к ГИА: </a:t>
            </a:r>
            <a:endParaRPr lang="ru-RU" sz="1400" dirty="0" smtClean="0">
              <a:latin typeface="Calibri Light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 -посещение уроков учителей математики администрацией (2 раза в неделю) и </a:t>
            </a:r>
            <a:r>
              <a:rPr lang="ru-RU" sz="1400" dirty="0" err="1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взаимопосещение</a:t>
            </a: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 уроков (1 раз в неделю);</a:t>
            </a:r>
            <a:endParaRPr lang="ru-RU" sz="1400" dirty="0" smtClean="0">
              <a:latin typeface="Calibri Light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- разбор заданий с западающими КЭС ; </a:t>
            </a:r>
            <a:endParaRPr lang="ru-RU" sz="1400" dirty="0" smtClean="0">
              <a:latin typeface="Calibri Light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-консультирование учителя 3 региональным методистом по вопросам, вызывающим наибольшее затруднение при подготовке к ОГЭ ;</a:t>
            </a:r>
            <a:endParaRPr lang="ru-RU" sz="1400" dirty="0" smtClean="0">
              <a:latin typeface="Calibri Light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-рекомендации по КПК для учителя 3 по отработке западающих КЭС. </a:t>
            </a:r>
            <a:endParaRPr lang="ru-RU" sz="1400" dirty="0" smtClean="0">
              <a:latin typeface="Calibri Light" pitchFamily="34" charset="0"/>
              <a:cs typeface="Arial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0" y="4776281"/>
            <a:ext cx="903649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Управленческие решения</a:t>
            </a:r>
            <a:r>
              <a:rPr lang="ru-RU" sz="1400" b="1" dirty="0" smtClean="0">
                <a:latin typeface="Calibri Light" pitchFamily="34" charset="0"/>
              </a:rPr>
              <a:t> , принятые на заседании ШМО 30.08.2024 г: </a:t>
            </a:r>
            <a:endParaRPr lang="ru-RU" sz="1400" b="1" dirty="0" smtClean="0">
              <a:latin typeface="Calibri Light" pitchFamily="34" charset="0"/>
              <a:ea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1. Включение в план ВШК вопросов  объективности оценивания, персонального контроля за деятельностью учителей математики по организации работы с «группой риска» обучающихся 5-8 классов. </a:t>
            </a:r>
          </a:p>
          <a:p>
            <a:pPr lvl="0"/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2. Организация перекрестной проверки контрольных работ по математике, с целью получения объективных данных о выполнении контрольно – оценочных процедур; </a:t>
            </a:r>
          </a:p>
          <a:p>
            <a:pPr lvl="0"/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3. Проведение «пробных» ОГЭ и ГВЭ, еженедельных мониторингов по математике, с целью ведения систематического объективного контроля результатов качества освоения ОП  и индивидуального сопровождения всех обучающихся 9 классов.</a:t>
            </a:r>
            <a:endParaRPr lang="ru-RU" sz="1400" dirty="0" smtClean="0">
              <a:latin typeface="Calibri Light" pitchFamily="34" charset="0"/>
              <a:cs typeface="Arial" pitchFamily="34" charset="0"/>
            </a:endParaRPr>
          </a:p>
          <a:p>
            <a:endParaRPr lang="ru-RU" sz="1400" dirty="0"/>
          </a:p>
        </p:txBody>
      </p:sp>
      <p:sp>
        <p:nvSpPr>
          <p:cNvPr id="18" name="Стрелка вниз 17"/>
          <p:cNvSpPr/>
          <p:nvPr/>
        </p:nvSpPr>
        <p:spPr>
          <a:xfrm>
            <a:off x="4142812" y="4473029"/>
            <a:ext cx="648072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940152" y="404664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/>
              <a:t>Распределение учителей по возрасту</a:t>
            </a:r>
            <a:endParaRPr lang="ru-RU" sz="1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ChangeArrowheads="1"/>
          </p:cNvSpPr>
          <p:nvPr/>
        </p:nvSpPr>
        <p:spPr bwMode="auto">
          <a:xfrm>
            <a:off x="251520" y="836712"/>
            <a:ext cx="889248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Управленческие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 решения </a:t>
            </a:r>
            <a:r>
              <a:rPr lang="ru-RU" sz="1400" b="1" dirty="0" smtClean="0">
                <a:latin typeface="Calibri Light" pitchFamily="34" charset="0"/>
              </a:rPr>
              <a:t>ШМО 30.08.2024 </a:t>
            </a:r>
            <a:r>
              <a:rPr kumimoji="0" lang="ru-RU" sz="14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ea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79512" y="2348880"/>
          <a:ext cx="5472607" cy="1721356"/>
        </p:xfrm>
        <a:graphic>
          <a:graphicData uri="http://schemas.openxmlformats.org/drawingml/2006/table">
            <a:tbl>
              <a:tblPr/>
              <a:tblGrid>
                <a:gridCol w="446995"/>
                <a:gridCol w="356676"/>
                <a:gridCol w="132433"/>
                <a:gridCol w="129431"/>
                <a:gridCol w="130932"/>
                <a:gridCol w="130932"/>
                <a:gridCol w="130932"/>
                <a:gridCol w="130932"/>
                <a:gridCol w="130932"/>
                <a:gridCol w="130932"/>
                <a:gridCol w="175113"/>
                <a:gridCol w="175113"/>
                <a:gridCol w="175113"/>
                <a:gridCol w="175113"/>
                <a:gridCol w="175113"/>
                <a:gridCol w="175113"/>
                <a:gridCol w="175113"/>
                <a:gridCol w="175113"/>
                <a:gridCol w="175113"/>
                <a:gridCol w="175113"/>
                <a:gridCol w="175113"/>
                <a:gridCol w="249514"/>
                <a:gridCol w="206532"/>
                <a:gridCol w="275376"/>
                <a:gridCol w="275376"/>
                <a:gridCol w="688439"/>
              </a:tblGrid>
              <a:tr h="144016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ФИО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1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Алгебра</a:t>
                      </a:r>
                      <a:endParaRPr lang="ru-RU" sz="8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Геометрия</a:t>
                      </a:r>
                      <a:endParaRPr lang="ru-RU" sz="8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Алгебра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Геометрия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Результат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Отметка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 vert="vert2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Проблемные  </a:t>
                      </a:r>
                      <a:r>
                        <a:rPr lang="ru-RU" sz="10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КЭС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14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17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18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19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12.10.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Ч. У</a:t>
                      </a:r>
                      <a:r>
                        <a:rPr lang="ru-RU" sz="10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. 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5,6,7,8,9,13, 14,17,18,19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19.10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 Light" pitchFamily="34" charset="0"/>
                          <a:ea typeface="Calibri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13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16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5, </a:t>
                      </a:r>
                      <a:r>
                        <a:rPr lang="ru-RU" sz="10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8, 13, 16, 17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68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26.10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 Light" pitchFamily="34" charset="0"/>
                        <a:ea typeface="Times New Roman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0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12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15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5, 14,15,16</a:t>
                      </a:r>
                      <a:endParaRPr lang="ru-RU" sz="10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42138" marR="421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899592" y="2060848"/>
            <a:ext cx="334097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Индивидуальная диагностическая карта (пример)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5796136" y="2348879"/>
            <a:ext cx="334786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69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Ведение индивидуальных диагностических карт учащихся</a:t>
            </a:r>
            <a:r>
              <a:rPr kumimoji="0" lang="ru-RU" sz="12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 позволит:</a:t>
            </a:r>
          </a:p>
          <a:p>
            <a:r>
              <a:rPr lang="ru-RU" sz="1200" dirty="0" smtClean="0">
                <a:latin typeface="Calibri Light" pitchFamily="34" charset="0"/>
              </a:rPr>
              <a:t>- выявить и отработать  проблемные КЭС каждого учащегося; </a:t>
            </a:r>
          </a:p>
          <a:p>
            <a:r>
              <a:rPr lang="ru-RU" sz="1200" dirty="0" smtClean="0">
                <a:latin typeface="Calibri Light" pitchFamily="34" charset="0"/>
              </a:rPr>
              <a:t>- оценить динамику достижения образовательных результатов  каждого учащегося. </a:t>
            </a:r>
            <a:endParaRPr lang="ru-RU" sz="1200" dirty="0">
              <a:latin typeface="Calibri Light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23528" y="0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Проблема 3. Недостаточный уровень организации индивидуального сопровождения обучающихся «группы риска» по предмету «Математика»</a:t>
            </a:r>
            <a:endParaRPr lang="ru-RU" dirty="0" smtClean="0">
              <a:latin typeface="Calibri Light" pitchFamily="34" charset="0"/>
              <a:cs typeface="Arial" pitchFamily="34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07504" y="5301208"/>
          <a:ext cx="4321388" cy="1247374"/>
        </p:xfrm>
        <a:graphic>
          <a:graphicData uri="http://schemas.openxmlformats.org/drawingml/2006/table">
            <a:tbl>
              <a:tblPr/>
              <a:tblGrid>
                <a:gridCol w="1512168"/>
                <a:gridCol w="803313"/>
                <a:gridCol w="564839"/>
                <a:gridCol w="1441068"/>
              </a:tblGrid>
              <a:tr h="4320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Внешняя экспертиза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 Light" pitchFamily="34" charset="0"/>
                          <a:ea typeface="Calibri"/>
                          <a:cs typeface="Times New Roman"/>
                        </a:rPr>
                        <a:t>Год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Класс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Доля обучающихся, получивших «2»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373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ВПР 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 Light" pitchFamily="34" charset="0"/>
                          <a:ea typeface="Calibri"/>
                          <a:cs typeface="Times New Roman"/>
                        </a:rPr>
                        <a:t>2022-2023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7 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8,16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ВПР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 Light" pitchFamily="34" charset="0"/>
                          <a:ea typeface="Calibri"/>
                          <a:cs typeface="Times New Roman"/>
                        </a:rPr>
                        <a:t>2023-2024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Calibri Light" pitchFamily="34" charset="0"/>
                          <a:ea typeface="Times New Roman"/>
                          <a:cs typeface="Times New Roman"/>
                        </a:rPr>
                        <a:t>8</a:t>
                      </a:r>
                      <a:endParaRPr lang="ru-RU" sz="110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7,1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Результаты  предварительного ОГЭ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 Light" pitchFamily="34" charset="0"/>
                          <a:ea typeface="Calibri"/>
                          <a:cs typeface="Times New Roman"/>
                        </a:rPr>
                        <a:t>2023-2024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9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 Light" pitchFamily="34" charset="0"/>
                          <a:ea typeface="Times New Roman"/>
                          <a:cs typeface="Times New Roman"/>
                        </a:rPr>
                        <a:t>6,8</a:t>
                      </a:r>
                      <a:endParaRPr lang="ru-RU" sz="1100" dirty="0">
                        <a:latin typeface="Calibri Light" pitchFamily="34" charset="0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Стрелка вниз 12"/>
          <p:cNvSpPr/>
          <p:nvPr/>
        </p:nvSpPr>
        <p:spPr>
          <a:xfrm>
            <a:off x="4067944" y="548680"/>
            <a:ext cx="576064" cy="2880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79512" y="4221089"/>
            <a:ext cx="86409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4. </a:t>
            </a:r>
            <a:r>
              <a:rPr lang="ru-RU" sz="1400" dirty="0" smtClean="0">
                <a:latin typeface="Calibri Light" pitchFamily="34" charset="0"/>
                <a:cs typeface="Times New Roman" pitchFamily="18" charset="0"/>
              </a:rPr>
              <a:t>Проведение ежемесячных совещаний при директоре  учителей математики с анализом динамики индивидуальных диагностических карт.</a:t>
            </a: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5. Организация индивидуальных встреч и консультаций с родителями обучающихся «группы риска» по результатам пробных ОГЭ с целью оптимизации ресурсов семейного влияния.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0" y="1124744"/>
            <a:ext cx="88924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1. В учебном плане 3 часа математики по ФРП +0,5 из части, формируемой участниками ОП (17 часов в конце учебного года на подготовку к ОГЭ);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2. В плане внеурочной деятельности 2 часа - программа  ВД «Занимательная математика»;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latin typeface="Calibri Light" pitchFamily="34" charset="0"/>
                <a:cs typeface="Times New Roman" pitchFamily="18" charset="0"/>
              </a:rPr>
              <a:t>3. Ведение учителями математики индивидуальных диагностических карт на каждого обучающегося;</a:t>
            </a:r>
            <a:endParaRPr lang="ru-RU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16016" y="5301208"/>
            <a:ext cx="417646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Calibri Light" pitchFamily="34" charset="0"/>
              </a:rPr>
              <a:t>Анализ показателя «Доля обучающихся, получивших «2», свидетельствует о положительной динамики </a:t>
            </a:r>
            <a:r>
              <a:rPr lang="ru-RU" sz="14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уменьшения  доли обучающихся, демонстрирующих низкие результаты по итогам освоения образовательной программы  по математике</a:t>
            </a:r>
            <a:r>
              <a:rPr lang="ru-RU" sz="1400" dirty="0" smtClean="0">
                <a:solidFill>
                  <a:srgbClr val="FF0000"/>
                </a:solidFill>
                <a:latin typeface="Calibri Light" pitchFamily="34" charset="0"/>
              </a:rPr>
              <a:t> </a:t>
            </a:r>
            <a:endParaRPr lang="ru-RU" sz="1400" dirty="0">
              <a:solidFill>
                <a:srgbClr val="FF0000"/>
              </a:solidFill>
              <a:latin typeface="Calibri Ligh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323528" y="-129589"/>
            <a:ext cx="864096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Задачи на 2024-2025 учебный год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>
              <a:latin typeface="Calibri Light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>
              <a:latin typeface="Calibri Light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600" b="1" dirty="0" smtClean="0">
              <a:latin typeface="Calibri Light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Администрация: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Усилить </a:t>
            </a:r>
            <a:r>
              <a:rPr lang="ru-RU" sz="1600" dirty="0" err="1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внутришкольный</a:t>
            </a:r>
            <a:r>
              <a:rPr lang="ru-RU" sz="16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 контроль над качеством преподавания математики.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Включить</a:t>
            </a:r>
            <a:r>
              <a:rPr kumimoji="0" lang="ru-RU" sz="160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 в график повышения квалификации и прохождения процедуры аттестации учителя 3.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Calibri Light" pitchFamily="34" charset="0"/>
              </a:rPr>
              <a:t>Обеспечить материальное стимулирование учителей, позволяющее эффективно влиять на подготовку к ГИА в ОО.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b="1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Руководитель ШМО: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Продолжить методическое сопровождение педагогов , с активным включением региональных методистов.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Calibri Light" pitchFamily="34" charset="0"/>
                <a:cs typeface="Times New Roman" panose="02020603050405020304" pitchFamily="18" charset="0"/>
              </a:rPr>
              <a:t>Обеспечить реализацию плана мероприятий по повышению объективности оценивания.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Calibri Light" pitchFamily="34" charset="0"/>
              </a:rPr>
              <a:t>Обсуждать регулярно результаты проводимых контрольных срезов и намечать пути по ликвидации возникающих у обучающихся затруднений на заседаниях школьных методических объединений регулярно; разработать план устранения недостатков и обеспечить его выполнение;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1600" b="1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Учитель-предметник: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Минимизировать долю участников ОГЭ по математике, не преодолевающих минимальную границу, либо преодолевающих границу с превышением в 1-2 балла.</a:t>
            </a:r>
            <a:endParaRPr lang="ru-RU" sz="1600" dirty="0" smtClean="0">
              <a:latin typeface="Calibri Light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Повысить долю участников ОГЭ по математике, подтвердивших годовые отметки по математике результатами ОГЭ, до 65 %.</a:t>
            </a:r>
            <a:endParaRPr lang="ru-RU" sz="1600" dirty="0" smtClean="0">
              <a:latin typeface="Calibri Light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Calibri Light" pitchFamily="34" charset="0"/>
                <a:ea typeface="Times New Roman" pitchFamily="18" charset="0"/>
                <a:cs typeface="Times New Roman" pitchFamily="18" charset="0"/>
              </a:rPr>
              <a:t>Минимизировать количество участников ОГЭ, попавших в  «зону риска» пересдавших ОГЭ по математике с «2» на «4»; с «2» на «5», до 0%.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alibri Light" pitchFamily="34" charset="0"/>
              <a:cs typeface="Arial" pitchFamily="34" charset="0"/>
            </a:endParaRPr>
          </a:p>
        </p:txBody>
      </p:sp>
      <p:pic>
        <p:nvPicPr>
          <p:cNvPr id="3" name="Рисунок 11"/>
          <p:cNvPicPr>
            <a:picLocks noChangeAspect="1"/>
          </p:cNvPicPr>
          <p:nvPr/>
        </p:nvPicPr>
        <p:blipFill>
          <a:blip r:embed="rId2" cstate="print"/>
          <a:srcRect l="27914" r="27669"/>
          <a:stretch>
            <a:fillRect/>
          </a:stretch>
        </p:blipFill>
        <p:spPr bwMode="auto">
          <a:xfrm>
            <a:off x="1043608" y="188640"/>
            <a:ext cx="661987" cy="93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2361</TotalTime>
  <Words>1162</Words>
  <Application>Microsoft Office PowerPoint</Application>
  <PresentationFormat>Экран (4:3)</PresentationFormat>
  <Paragraphs>282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Организация работы с обучающимися «группы риска» по учебной неуспешности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Пользователь</cp:lastModifiedBy>
  <cp:revision>201</cp:revision>
  <dcterms:created xsi:type="dcterms:W3CDTF">2022-12-01T10:36:50Z</dcterms:created>
  <dcterms:modified xsi:type="dcterms:W3CDTF">2025-03-06T05:44:29Z</dcterms:modified>
</cp:coreProperties>
</file>